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57" r:id="rId3"/>
    <p:sldId id="258" r:id="rId4"/>
    <p:sldId id="259" r:id="rId5"/>
    <p:sldId id="261" r:id="rId6"/>
    <p:sldId id="262" r:id="rId7"/>
    <p:sldId id="264" r:id="rId8"/>
    <p:sldId id="265" r:id="rId9"/>
    <p:sldId id="268" r:id="rId10"/>
    <p:sldId id="266" r:id="rId11"/>
    <p:sldId id="267" r:id="rId12"/>
    <p:sldId id="271"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8" r:id="rId31"/>
    <p:sldId id="290" r:id="rId32"/>
    <p:sldId id="291" r:id="rId33"/>
    <p:sldId id="289" r:id="rId34"/>
    <p:sldId id="29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96A3"/>
    <a:srgbClr val="8BA03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44" autoAdjust="0"/>
    <p:restoredTop sz="94660"/>
  </p:normalViewPr>
  <p:slideViewPr>
    <p:cSldViewPr>
      <p:cViewPr>
        <p:scale>
          <a:sx n="68" d="100"/>
          <a:sy n="68" d="100"/>
        </p:scale>
        <p:origin x="-90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6A7AB16-25F5-42A4-8942-F5A0D36CA2D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7AB16-25F5-42A4-8942-F5A0D36CA2D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A7AB16-25F5-42A4-8942-F5A0D36CA2D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356AD6B-3EAC-4264-B658-A2C247D98D3A}" type="datetimeFigureOut">
              <a:rPr lang="en-US" smtClean="0"/>
              <a:pPr/>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6A7AB16-25F5-42A4-8942-F5A0D36CA2D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356AD6B-3EAC-4264-B658-A2C247D98D3A}" type="datetimeFigureOut">
              <a:rPr lang="en-US" smtClean="0"/>
              <a:pPr/>
              <a:t>11/30/2017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6A7AB16-25F5-42A4-8942-F5A0D36CA2D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gif"/><Relationship Id="rId4" Type="http://schemas.openxmlformats.org/officeDocument/2006/relationships/image" Target="../media/image31.png"/><Relationship Id="rId9" Type="http://schemas.openxmlformats.org/officeDocument/2006/relationships/image" Target="../media/image36.gif"/></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endParaRPr lang="en-US" dirty="0"/>
          </a:p>
        </p:txBody>
      </p:sp>
      <p:sp>
        <p:nvSpPr>
          <p:cNvPr id="3" name="Subtitle 2"/>
          <p:cNvSpPr>
            <a:spLocks noGrp="1"/>
          </p:cNvSpPr>
          <p:nvPr>
            <p:ph type="subTitle" idx="1"/>
          </p:nvPr>
        </p:nvSpPr>
        <p:spPr>
          <a:xfrm>
            <a:off x="762000" y="1981200"/>
            <a:ext cx="7696200" cy="4191000"/>
          </a:xfrm>
        </p:spPr>
        <p:txBody>
          <a:bodyPr>
            <a:normAutofit fontScale="92500" lnSpcReduction="10000"/>
          </a:bodyPr>
          <a:lstStyle/>
          <a:p>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Rounded MT Bold" pitchFamily="34" charset="0"/>
            </a:endParaRPr>
          </a:p>
          <a:p>
            <a:pPr algn="ctr"/>
            <a:endParaRPr lang="en-US" sz="2800" b="1" dirty="0" smtClean="0">
              <a:ln w="10541" cmpd="sng">
                <a:solidFill>
                  <a:schemeClr val="accent1">
                    <a:shade val="88000"/>
                    <a:satMod val="110000"/>
                  </a:schemeClr>
                </a:solidFill>
                <a:prstDash val="solid"/>
              </a:ln>
              <a:latin typeface="Arial Rounded MT Bold" pitchFamily="34" charset="0"/>
            </a:endParaRPr>
          </a:p>
          <a:p>
            <a:pPr algn="ctr"/>
            <a:r>
              <a:rPr lang="en-US" sz="2800" b="1" i="1" u="sng" dirty="0" smtClean="0">
                <a:ln w="10541" cmpd="sng">
                  <a:solidFill>
                    <a:schemeClr val="accent1">
                      <a:shade val="88000"/>
                      <a:satMod val="110000"/>
                    </a:schemeClr>
                  </a:solidFill>
                  <a:prstDash val="solid"/>
                </a:ln>
                <a:effectLst>
                  <a:outerShdw blurRad="50800" dist="38100" dir="8100000" algn="tr" rotWithShape="0">
                    <a:prstClr val="black">
                      <a:alpha val="40000"/>
                    </a:prstClr>
                  </a:outerShdw>
                </a:effectLst>
                <a:latin typeface="Cooper Black" pitchFamily="18" charset="0"/>
              </a:rPr>
              <a:t>Guidance Teacher: Mohd Naved Qureshi</a:t>
            </a:r>
          </a:p>
          <a:p>
            <a:endParaRPr lang="en-US" sz="2800" dirty="0" smtClean="0">
              <a:latin typeface="Arial Rounded MT Bold" pitchFamily="34" charset="0"/>
            </a:endParaRPr>
          </a:p>
          <a:p>
            <a:pPr algn="l"/>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60000" endA="900" endPos="60000" dist="29997" dir="5400000" sy="-100000" algn="bl" rotWithShape="0"/>
                </a:effectLst>
                <a:latin typeface="+mj-lt"/>
              </a:rPr>
              <a:t>Team Members-</a:t>
            </a:r>
          </a:p>
          <a:p>
            <a:pPr algn="l"/>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60000" endA="900" endPos="60000" dist="29997" dir="5400000" sy="-100000" algn="bl" rotWithShape="0"/>
                </a:effectLst>
                <a:latin typeface="+mj-lt"/>
              </a:rPr>
              <a:t>Salim Ansari</a:t>
            </a:r>
          </a:p>
          <a:p>
            <a:pPr algn="l"/>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60000" endA="900" endPos="60000" dist="29997" dir="5400000" sy="-100000" algn="bl" rotWithShape="0"/>
                </a:effectLst>
                <a:latin typeface="+mj-lt"/>
              </a:rPr>
              <a:t>Mohd Usman</a:t>
            </a:r>
          </a:p>
          <a:p>
            <a:pPr algn="l"/>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60000" endA="900" endPos="60000" dist="29997" dir="5400000" sy="-100000" algn="bl" rotWithShape="0"/>
                </a:effectLst>
                <a:latin typeface="+mj-lt"/>
              </a:rPr>
              <a:t>Shadab Ahmad</a:t>
            </a:r>
          </a:p>
          <a:p>
            <a:pPr algn="l"/>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60000" endA="900" endPos="60000" dist="29997" dir="5400000" sy="-100000" algn="bl" rotWithShape="0"/>
                </a:effectLst>
                <a:latin typeface="+mj-lt"/>
              </a:rPr>
              <a:t>Mohd Zubair Qamar</a:t>
            </a:r>
          </a:p>
          <a:p>
            <a:pPr algn="l"/>
            <a:endParaRPr lang="en-US" sz="2800" dirty="0">
              <a:solidFill>
                <a:srgbClr val="8BA036"/>
              </a:solidFill>
              <a:latin typeface="Arial Rounded MT Bold" pitchFamily="34" charset="0"/>
            </a:endParaRPr>
          </a:p>
        </p:txBody>
      </p:sp>
      <p:pic>
        <p:nvPicPr>
          <p:cNvPr id="8" name="Picture 7" descr="logo1.png"/>
          <p:cNvPicPr>
            <a:picLocks noChangeAspect="1"/>
          </p:cNvPicPr>
          <p:nvPr/>
        </p:nvPicPr>
        <p:blipFill>
          <a:blip r:embed="rId2"/>
          <a:stretch>
            <a:fillRect/>
          </a:stretch>
        </p:blipFill>
        <p:spPr>
          <a:xfrm>
            <a:off x="2286000" y="457200"/>
            <a:ext cx="4800600" cy="247614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Working of Relay</a:t>
            </a:r>
            <a:endParaRPr lang="en-US" dirty="0"/>
          </a:p>
        </p:txBody>
      </p:sp>
      <p:pic>
        <p:nvPicPr>
          <p:cNvPr id="4" name="Content Placeholder 3" descr="howrelayswork_1268490625.gif"/>
          <p:cNvPicPr>
            <a:picLocks noGrp="1" noChangeAspect="1"/>
          </p:cNvPicPr>
          <p:nvPr>
            <p:ph idx="1"/>
          </p:nvPr>
        </p:nvPicPr>
        <p:blipFill>
          <a:blip r:embed="rId2"/>
          <a:stretch>
            <a:fillRect/>
          </a:stretch>
        </p:blipFill>
        <p:spPr>
          <a:xfrm>
            <a:off x="533400" y="1600200"/>
            <a:ext cx="8077200" cy="4419600"/>
          </a:xfrm>
        </p:spPr>
      </p:pic>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l="6000" t="23000" r="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3. Bluetooth Module HC-05</a:t>
            </a:r>
            <a:endParaRPr lang="en-US" dirty="0"/>
          </a:p>
        </p:txBody>
      </p:sp>
      <p:sp>
        <p:nvSpPr>
          <p:cNvPr id="3" name="Content Placeholder 2"/>
          <p:cNvSpPr>
            <a:spLocks noGrp="1"/>
          </p:cNvSpPr>
          <p:nvPr>
            <p:ph idx="1"/>
          </p:nvPr>
        </p:nvSpPr>
        <p:spPr>
          <a:xfrm>
            <a:off x="457200" y="1676400"/>
            <a:ext cx="8229600" cy="4389120"/>
          </a:xfrm>
        </p:spPr>
        <p:txBody>
          <a:bodyPr>
            <a:noAutofit/>
          </a:bodyPr>
          <a:lstStyle/>
          <a:p>
            <a:pPr algn="just">
              <a:buFont typeface="Wingdings" pitchFamily="2" charset="2"/>
              <a:buChar char="Ø"/>
            </a:pPr>
            <a:r>
              <a:rPr lang="en-US" sz="2300" dirty="0" smtClean="0"/>
              <a:t>HC – 05 is a Bluetooth module, which is used for create a connection between two Bluetooth devices, it gets supplied from the Arduino chip and also give instruction to Arduino chip.</a:t>
            </a:r>
          </a:p>
          <a:p>
            <a:pPr algn="just">
              <a:buFont typeface="Wingdings" pitchFamily="2" charset="2"/>
              <a:buChar char="Ø"/>
            </a:pPr>
            <a:r>
              <a:rPr lang="en-US" sz="2300" dirty="0" smtClean="0"/>
              <a:t>HC-05 module is an easy to use Bluetooth SPP (Serial Port Protocol) module, designed for transparent wireless serial connection setup.</a:t>
            </a:r>
          </a:p>
          <a:p>
            <a:pPr algn="just">
              <a:buFont typeface="Wingdings" pitchFamily="2" charset="2"/>
              <a:buChar char="Ø"/>
            </a:pPr>
            <a:r>
              <a:rPr lang="en-US" sz="2300" dirty="0" smtClean="0"/>
              <a:t>Bluetooth is a wireless technology standard for exchanging data over short distances (using short-wavelength UHF radio waves in the ISM band from 2.4 to 2.485 GHz) from fixed and mobile devices, and building personal area networks (PANs). </a:t>
            </a:r>
          </a:p>
          <a:p>
            <a:pPr algn="just">
              <a:buFont typeface="Wingdings" pitchFamily="2" charset="2"/>
              <a:buChar char="Ø"/>
            </a:pPr>
            <a:r>
              <a:rPr lang="en-US" sz="2300" b="1" dirty="0" smtClean="0"/>
              <a:t>Range is approximately  10 Meters (30 feet)</a:t>
            </a:r>
            <a:endParaRPr lang="en-US" sz="2300" b="1" dirty="0"/>
          </a:p>
        </p:txBody>
      </p:sp>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8" presetClass="entr" presetSubtype="0" accel="5000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1000" fill="hold"/>
                                        <p:tgtEl>
                                          <p:spTgt spid="3">
                                            <p:txEl>
                                              <p:pRg st="0" end="0"/>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8" dur="1000" fill="hold"/>
                                        <p:tgtEl>
                                          <p:spTgt spid="3">
                                            <p:txEl>
                                              <p:pRg st="0" end="0"/>
                                            </p:txEl>
                                          </p:spTgt>
                                        </p:tgtEl>
                                        <p:attrNameLst>
                                          <p:attrName>ppt_x</p:attrName>
                                        </p:attrNameLst>
                                      </p:cBhvr>
                                      <p:tavLst>
                                        <p:tav tm="0">
                                          <p:val>
                                            <p:fltVal val="-1"/>
                                          </p:val>
                                        </p:tav>
                                        <p:tav tm="50000">
                                          <p:val>
                                            <p:fltVal val="0.95"/>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20" dur="1000"/>
                                        <p:tgtEl>
                                          <p:spTgt spid="3">
                                            <p:txEl>
                                              <p:pRg st="0" end="0"/>
                                            </p:txEl>
                                          </p:spTgt>
                                        </p:tgtEl>
                                      </p:cBhvr>
                                    </p:animEffect>
                                  </p:childTnLst>
                                </p:cTn>
                              </p:par>
                              <p:par>
                                <p:cTn id="21" presetID="48" presetClass="entr" presetSubtype="0" accel="5000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1000" fill="hold"/>
                                        <p:tgtEl>
                                          <p:spTgt spid="3">
                                            <p:txEl>
                                              <p:pRg st="1" end="1"/>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4" dur="1000" fill="hold"/>
                                        <p:tgtEl>
                                          <p:spTgt spid="3">
                                            <p:txEl>
                                              <p:pRg st="1" end="1"/>
                                            </p:txEl>
                                          </p:spTgt>
                                        </p:tgtEl>
                                        <p:attrNameLst>
                                          <p:attrName>ppt_x</p:attrName>
                                        </p:attrNameLst>
                                      </p:cBhvr>
                                      <p:tavLst>
                                        <p:tav tm="0">
                                          <p:val>
                                            <p:fltVal val="-1"/>
                                          </p:val>
                                        </p:tav>
                                        <p:tav tm="50000">
                                          <p:val>
                                            <p:fltVal val="0.95"/>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6" dur="1000"/>
                                        <p:tgtEl>
                                          <p:spTgt spid="3">
                                            <p:txEl>
                                              <p:pRg st="1" end="1"/>
                                            </p:txEl>
                                          </p:spTgt>
                                        </p:tgtEl>
                                      </p:cBhvr>
                                    </p:animEffect>
                                  </p:childTnLst>
                                </p:cTn>
                              </p:par>
                              <p:par>
                                <p:cTn id="27" presetID="48" presetClass="entr" presetSubtype="0" accel="5000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1000" fill="hold"/>
                                        <p:tgtEl>
                                          <p:spTgt spid="3">
                                            <p:txEl>
                                              <p:pRg st="2" end="2"/>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0" dur="1000" fill="hold"/>
                                        <p:tgtEl>
                                          <p:spTgt spid="3">
                                            <p:txEl>
                                              <p:pRg st="2" end="2"/>
                                            </p:txEl>
                                          </p:spTgt>
                                        </p:tgtEl>
                                        <p:attrNameLst>
                                          <p:attrName>ppt_x</p:attrName>
                                        </p:attrNameLst>
                                      </p:cBhvr>
                                      <p:tavLst>
                                        <p:tav tm="0">
                                          <p:val>
                                            <p:fltVal val="-1"/>
                                          </p:val>
                                        </p:tav>
                                        <p:tav tm="50000">
                                          <p:val>
                                            <p:fltVal val="0.95"/>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32" dur="1000"/>
                                        <p:tgtEl>
                                          <p:spTgt spid="3">
                                            <p:txEl>
                                              <p:pRg st="2" end="2"/>
                                            </p:txEl>
                                          </p:spTgt>
                                        </p:tgtEl>
                                      </p:cBhvr>
                                    </p:animEffect>
                                  </p:childTnLst>
                                </p:cTn>
                              </p:par>
                              <p:par>
                                <p:cTn id="33" presetID="48" presetClass="entr" presetSubtype="0" accel="5000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1000" fill="hold"/>
                                        <p:tgtEl>
                                          <p:spTgt spid="3">
                                            <p:txEl>
                                              <p:pRg st="3" end="3"/>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6" dur="1000" fill="hold"/>
                                        <p:tgtEl>
                                          <p:spTgt spid="3">
                                            <p:txEl>
                                              <p:pRg st="3" end="3"/>
                                            </p:txEl>
                                          </p:spTgt>
                                        </p:tgtEl>
                                        <p:attrNameLst>
                                          <p:attrName>ppt_x</p:attrName>
                                        </p:attrNameLst>
                                      </p:cBhvr>
                                      <p:tavLst>
                                        <p:tav tm="0">
                                          <p:val>
                                            <p:fltVal val="-1"/>
                                          </p:val>
                                        </p:tav>
                                        <p:tav tm="50000">
                                          <p:val>
                                            <p:fltVal val="0.95"/>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
                                          </p:val>
                                        </p:tav>
                                        <p:tav tm="100000">
                                          <p:val>
                                            <p:strVal val="#ppt_y"/>
                                          </p:val>
                                        </p:tav>
                                      </p:tavLst>
                                    </p:anim>
                                    <p:animEffect transition="in" filter="fade">
                                      <p:cBhvr>
                                        <p:cTn id="38"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T_HC05_Annotated.jpg"/>
          <p:cNvPicPr>
            <a:picLocks noGrp="1" noChangeAspect="1"/>
          </p:cNvPicPr>
          <p:nvPr>
            <p:ph idx="1"/>
          </p:nvPr>
        </p:nvPicPr>
        <p:blipFill>
          <a:blip r:embed="rId2"/>
          <a:stretch>
            <a:fillRect/>
          </a:stretch>
        </p:blipFill>
        <p:spPr>
          <a:xfrm>
            <a:off x="1371600" y="2514600"/>
            <a:ext cx="5867400" cy="2856579"/>
          </a:xfr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rduino-Bluetooth-1024x497.png"/>
          <p:cNvPicPr>
            <a:picLocks noGrp="1" noChangeAspect="1"/>
          </p:cNvPicPr>
          <p:nvPr>
            <p:ph idx="1"/>
          </p:nvPr>
        </p:nvPicPr>
        <p:blipFill>
          <a:blip r:embed="rId2"/>
          <a:stretch>
            <a:fillRect/>
          </a:stretch>
        </p:blipFill>
        <p:spPr>
          <a:xfrm>
            <a:off x="381000" y="1524000"/>
            <a:ext cx="8229600" cy="4572000"/>
          </a:xfrm>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9000" t="20000" r="3000" b="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4. Wifi Module </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ESP-8266</a:t>
            </a:r>
            <a:endParaRPr lang="en-US" dirty="0"/>
          </a:p>
        </p:txBody>
      </p:sp>
      <p:sp>
        <p:nvSpPr>
          <p:cNvPr id="3" name="Content Placeholder 2"/>
          <p:cNvSpPr>
            <a:spLocks noGrp="1"/>
          </p:cNvSpPr>
          <p:nvPr>
            <p:ph idx="1"/>
          </p:nvPr>
        </p:nvSpPr>
        <p:spPr>
          <a:xfrm>
            <a:off x="457200" y="1524000"/>
            <a:ext cx="8229600" cy="4389120"/>
          </a:xfrm>
        </p:spPr>
        <p:txBody>
          <a:bodyPr>
            <a:normAutofit/>
          </a:bodyPr>
          <a:lstStyle/>
          <a:p>
            <a:pPr algn="just">
              <a:buFont typeface="Wingdings" pitchFamily="2" charset="2"/>
              <a:buChar char="Ø"/>
            </a:pPr>
            <a:r>
              <a:rPr lang="en-US" sz="2300" dirty="0" smtClean="0"/>
              <a:t>The </a:t>
            </a:r>
            <a:r>
              <a:rPr lang="en-US" sz="2300" b="1" dirty="0" smtClean="0"/>
              <a:t>ESP8266</a:t>
            </a:r>
            <a:r>
              <a:rPr lang="en-US" sz="2300" dirty="0" smtClean="0"/>
              <a:t> is a low-cost Wi-Fi chip with full TCP/IP stack and MCU (microcontroller unit) capability.</a:t>
            </a:r>
          </a:p>
          <a:p>
            <a:pPr algn="just">
              <a:buFont typeface="Wingdings" pitchFamily="2" charset="2"/>
              <a:buChar char="Ø"/>
            </a:pPr>
            <a:r>
              <a:rPr lang="en-US" sz="2300" dirty="0" smtClean="0"/>
              <a:t>The chip first came to the attention of western makers in August 2014 with the ESP-01 module.</a:t>
            </a:r>
          </a:p>
          <a:p>
            <a:pPr algn="just">
              <a:buFont typeface="Wingdings" pitchFamily="2" charset="2"/>
              <a:buChar char="Ø"/>
            </a:pPr>
            <a:r>
              <a:rPr lang="en-US" sz="2300" dirty="0" smtClean="0"/>
              <a:t>This small module allows microcontrollers to connect to a Wi-Fi network and make simple TC</a:t>
            </a:r>
          </a:p>
          <a:p>
            <a:pPr algn="just">
              <a:buFont typeface="Wingdings" pitchFamily="2" charset="2"/>
              <a:buChar char="Ø"/>
            </a:pPr>
            <a:r>
              <a:rPr lang="en-US" sz="2300" dirty="0" smtClean="0"/>
              <a:t>The ESP8266 with 1 </a:t>
            </a:r>
            <a:r>
              <a:rPr lang="en-US" sz="2300" dirty="0" err="1" smtClean="0"/>
              <a:t>MiB</a:t>
            </a:r>
            <a:r>
              <a:rPr lang="en-US" sz="2300" dirty="0" smtClean="0"/>
              <a:t> of built-in flash, allowing for single-chip devices capable of connecting to </a:t>
            </a:r>
            <a:r>
              <a:rPr lang="en-US" sz="2300" dirty="0" err="1" smtClean="0"/>
              <a:t>Wi-Fi.P</a:t>
            </a:r>
            <a:r>
              <a:rPr lang="en-US" sz="2300" dirty="0" smtClean="0"/>
              <a:t>/IP connections.</a:t>
            </a:r>
          </a:p>
          <a:p>
            <a:pPr algn="just">
              <a:buFont typeface="Wingdings" pitchFamily="2" charset="2"/>
              <a:buChar char="Ø"/>
            </a:pPr>
            <a:r>
              <a:rPr lang="en-US" sz="2300" dirty="0" smtClean="0"/>
              <a:t>The </a:t>
            </a:r>
            <a:r>
              <a:rPr lang="en-US" sz="2300" b="1" dirty="0" err="1" smtClean="0"/>
              <a:t>mebibyte</a:t>
            </a:r>
            <a:r>
              <a:rPr lang="en-US" sz="2300" b="1" dirty="0" smtClean="0"/>
              <a:t> (</a:t>
            </a:r>
            <a:r>
              <a:rPr lang="en-US" sz="2300" b="1" dirty="0" err="1" smtClean="0"/>
              <a:t>MiB</a:t>
            </a:r>
            <a:r>
              <a:rPr lang="en-US" sz="2300" b="1" dirty="0" smtClean="0"/>
              <a:t>)</a:t>
            </a:r>
            <a:r>
              <a:rPr lang="en-US" sz="2300" dirty="0" smtClean="0"/>
              <a:t> is a multiple of the unit byte for digital information.</a:t>
            </a:r>
            <a:endParaRPr lang="en-US" sz="2300" dirty="0"/>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4000" dirty="0" smtClean="0"/>
              <a:t>Connect Wifi Module to Arduino</a:t>
            </a:r>
            <a:endParaRPr lang="en-US" dirty="0"/>
          </a:p>
        </p:txBody>
      </p:sp>
      <p:pic>
        <p:nvPicPr>
          <p:cNvPr id="4" name="Content Placeholder 3" descr="Co7kW.png"/>
          <p:cNvPicPr>
            <a:picLocks noGrp="1" noChangeAspect="1"/>
          </p:cNvPicPr>
          <p:nvPr>
            <p:ph idx="1"/>
          </p:nvPr>
        </p:nvPicPr>
        <p:blipFill>
          <a:blip r:embed="rId2"/>
          <a:stretch>
            <a:fillRect/>
          </a:stretch>
        </p:blipFill>
        <p:spPr>
          <a:xfrm>
            <a:off x="685800" y="1600201"/>
            <a:ext cx="8001000" cy="4724400"/>
          </a:xfrm>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5. Bread Board</a:t>
            </a:r>
            <a:endParaRPr lang="en-US" dirty="0"/>
          </a:p>
        </p:txBody>
      </p:sp>
      <p:pic>
        <p:nvPicPr>
          <p:cNvPr id="4" name="Content Placeholder 3" descr="bb400pb400combo.jpg"/>
          <p:cNvPicPr>
            <a:picLocks noGrp="1" noChangeAspect="1"/>
          </p:cNvPicPr>
          <p:nvPr>
            <p:ph idx="1"/>
          </p:nvPr>
        </p:nvPicPr>
        <p:blipFill>
          <a:blip r:embed="rId2"/>
          <a:stretch>
            <a:fillRect/>
          </a:stretch>
        </p:blipFill>
        <p:spPr>
          <a:xfrm>
            <a:off x="914400" y="1981200"/>
            <a:ext cx="7155290" cy="4389437"/>
          </a:xfrm>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2.5"/>
                                          </p:val>
                                        </p:tav>
                                        <p:tav tm="100000">
                                          <p:val>
                                            <p:strVal val="#ppt_w"/>
                                          </p:val>
                                        </p:tav>
                                      </p:tavLst>
                                    </p:anim>
                                    <p:anim calcmode="lin" valueType="num">
                                      <p:cBhvr>
                                        <p:cTn id="8" dur="500" fill="hold"/>
                                        <p:tgtEl>
                                          <p:spTgt spid="2"/>
                                        </p:tgtEl>
                                        <p:attrNameLst>
                                          <p:attrName>ppt_h</p:attrName>
                                        </p:attrNameLst>
                                      </p:cBhvr>
                                      <p:tavLst>
                                        <p:tav tm="0">
                                          <p:val>
                                            <p:strVal val="#ppt_h*0.01"/>
                                          </p:val>
                                        </p:tav>
                                        <p:tav tm="100000">
                                          <p:val>
                                            <p:strVal val="#ppt_h"/>
                                          </p:val>
                                        </p:tav>
                                      </p:tavLst>
                                    </p:anim>
                                    <p:anim calcmode="lin" valueType="num">
                                      <p:cBhvr>
                                        <p:cTn id="9" dur="500" fill="hold"/>
                                        <p:tgtEl>
                                          <p:spTgt spid="2"/>
                                        </p:tgtEl>
                                        <p:attrNameLst>
                                          <p:attrName>ppt_x</p:attrName>
                                        </p:attrNameLst>
                                      </p:cBhvr>
                                      <p:tavLst>
                                        <p:tav tm="0">
                                          <p:val>
                                            <p:strVal val="#ppt_x"/>
                                          </p:val>
                                        </p:tav>
                                        <p:tav tm="100000">
                                          <p:val>
                                            <p:strVal val="#ppt_x"/>
                                          </p:val>
                                        </p:tav>
                                      </p:tavLst>
                                    </p:anim>
                                    <p:anim calcmode="lin" valueType="num">
                                      <p:cBhvr>
                                        <p:cTn id="10" dur="500" fill="hold"/>
                                        <p:tgtEl>
                                          <p:spTgt spid="2"/>
                                        </p:tgtEl>
                                        <p:attrNameLst>
                                          <p:attrName>ppt_y</p:attrName>
                                        </p:attrNameLst>
                                      </p:cBhvr>
                                      <p:tavLst>
                                        <p:tav tm="0">
                                          <p:val>
                                            <p:strVal val="#ppt_h+1"/>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9" presetClass="entr" presetSubtype="0" accel="10000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ppt_h</p:attrName>
                                        </p:attrNameLst>
                                      </p:cBhvr>
                                      <p:tavLst>
                                        <p:tav tm="0">
                                          <p:val>
                                            <p:strVal val="#ppt_h/20"/>
                                          </p:val>
                                        </p:tav>
                                        <p:tav tm="50000">
                                          <p:val>
                                            <p:strVal val="#ppt_h/20"/>
                                          </p:val>
                                        </p:tav>
                                        <p:tav tm="100000">
                                          <p:val>
                                            <p:strVal val="#ppt_h"/>
                                          </p:val>
                                        </p:tav>
                                      </p:tavLst>
                                    </p:anim>
                                    <p:anim calcmode="lin" valueType="num">
                                      <p:cBhvr>
                                        <p:cTn id="17" dur="500" fill="hold"/>
                                        <p:tgtEl>
                                          <p:spTgt spid="4"/>
                                        </p:tgtEl>
                                        <p:attrNameLst>
                                          <p:attrName>ppt_w</p:attrName>
                                        </p:attrNameLst>
                                      </p:cBhvr>
                                      <p:tavLst>
                                        <p:tav tm="0">
                                          <p:val>
                                            <p:strVal val="#ppt_w+.3"/>
                                          </p:val>
                                        </p:tav>
                                        <p:tav tm="50000">
                                          <p:val>
                                            <p:strVal val="#ppt_w+.3"/>
                                          </p:val>
                                        </p:tav>
                                        <p:tav tm="100000">
                                          <p:val>
                                            <p:strVal val="#ppt_w"/>
                                          </p:val>
                                        </p:tav>
                                      </p:tavLst>
                                    </p:anim>
                                    <p:anim calcmode="lin" valueType="num">
                                      <p:cBhvr>
                                        <p:cTn id="18" dur="500" fill="hold"/>
                                        <p:tgtEl>
                                          <p:spTgt spid="4"/>
                                        </p:tgtEl>
                                        <p:attrNameLst>
                                          <p:attrName>ppt_x</p:attrName>
                                        </p:attrNameLst>
                                      </p:cBhvr>
                                      <p:tavLst>
                                        <p:tav tm="0">
                                          <p:val>
                                            <p:strVal val="#ppt_x-.3"/>
                                          </p:val>
                                        </p:tav>
                                        <p:tav tm="5000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6. Connecting Wire</a:t>
            </a:r>
            <a:endParaRPr lang="en-US" dirty="0"/>
          </a:p>
        </p:txBody>
      </p:sp>
      <p:pic>
        <p:nvPicPr>
          <p:cNvPr id="4" name="Content Placeholder 3" descr="45040-dscn0624.jpg"/>
          <p:cNvPicPr>
            <a:picLocks noGrp="1" noChangeAspect="1"/>
          </p:cNvPicPr>
          <p:nvPr>
            <p:ph idx="1"/>
          </p:nvPr>
        </p:nvPicPr>
        <p:blipFill>
          <a:blip r:embed="rId2"/>
          <a:stretch>
            <a:fillRect/>
          </a:stretch>
        </p:blipFill>
        <p:spPr>
          <a:xfrm>
            <a:off x="762000" y="2209800"/>
            <a:ext cx="7793754" cy="3810000"/>
          </a:xfrm>
        </p:spPr>
      </p:pic>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8" presetClass="entr" presetSubtype="0" accel="5000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0" dur="1000" fill="hold"/>
                                        <p:tgtEl>
                                          <p:spTgt spid="4"/>
                                        </p:tgtEl>
                                        <p:attrNameLst>
                                          <p:attrName>ppt_x</p:attrName>
                                        </p:attrNameLst>
                                      </p:cBhvr>
                                      <p:tavLst>
                                        <p:tav tm="0">
                                          <p:val>
                                            <p:fltVal val="-1"/>
                                          </p:val>
                                        </p:tav>
                                        <p:tav tm="50000">
                                          <p:val>
                                            <p:fltVal val="0.95"/>
                                          </p:val>
                                        </p:tav>
                                        <p:tav tm="100000">
                                          <p:val>
                                            <p:strVal val="#ppt_x"/>
                                          </p:val>
                                        </p:tav>
                                      </p:tavLst>
                                    </p:anim>
                                    <p:anim calcmode="lin" valueType="num">
                                      <p:cBhvr>
                                        <p:cTn id="21" dur="1000" fill="hold"/>
                                        <p:tgtEl>
                                          <p:spTgt spid="4"/>
                                        </p:tgtEl>
                                        <p:attrNameLst>
                                          <p:attrName>ppt_y</p:attrName>
                                        </p:attrNameLst>
                                      </p:cBhvr>
                                      <p:tavLst>
                                        <p:tav tm="0">
                                          <p:val>
                                            <p:strVal val="#ppt_y"/>
                                          </p:val>
                                        </p:tav>
                                        <p:tav tm="100000">
                                          <p:val>
                                            <p:strVal val="#ppt_y"/>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7. LED Bulb</a:t>
            </a:r>
            <a:endParaRPr lang="en-US" dirty="0"/>
          </a:p>
        </p:txBody>
      </p:sp>
      <p:pic>
        <p:nvPicPr>
          <p:cNvPr id="4" name="Content Placeholder 3" descr="10watt-led-n11001-combo-pack-of-3-wipro-original-imaezmjw2r3nsgy4.jpeg"/>
          <p:cNvPicPr>
            <a:picLocks noGrp="1" noChangeAspect="1"/>
          </p:cNvPicPr>
          <p:nvPr>
            <p:ph idx="1"/>
          </p:nvPr>
        </p:nvPicPr>
        <p:blipFill>
          <a:blip r:embed="rId2"/>
          <a:stretch>
            <a:fillRect/>
          </a:stretch>
        </p:blipFill>
        <p:spPr>
          <a:xfrm>
            <a:off x="1530500" y="1935163"/>
            <a:ext cx="6082999" cy="4389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3"/>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8. Android Phone</a:t>
            </a:r>
            <a:endParaRPr lang="en-US" dirty="0"/>
          </a:p>
        </p:txBody>
      </p:sp>
      <p:pic>
        <p:nvPicPr>
          <p:cNvPr id="4" name="Content Placeholder 3" descr="Samsung-Galaxy-S6-Edge-5.7-inch-Screen-and-Android-5.1.1-Lollipop.jpg"/>
          <p:cNvPicPr>
            <a:picLocks noGrp="1" noChangeAspect="1"/>
          </p:cNvPicPr>
          <p:nvPr>
            <p:ph idx="1"/>
          </p:nvPr>
        </p:nvPicPr>
        <p:blipFill>
          <a:blip r:embed="rId2"/>
          <a:stretch>
            <a:fillRect/>
          </a:stretch>
        </p:blipFill>
        <p:spPr>
          <a:xfrm>
            <a:off x="1066800" y="1905000"/>
            <a:ext cx="6858000" cy="449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Contents</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Content Placeholder 2"/>
          <p:cNvSpPr>
            <a:spLocks noGrp="1"/>
          </p:cNvSpPr>
          <p:nvPr>
            <p:ph idx="1"/>
          </p:nvPr>
        </p:nvSpPr>
        <p:spPr>
          <a:xfrm>
            <a:off x="457200" y="1676400"/>
            <a:ext cx="8229600" cy="4389120"/>
          </a:xfrm>
        </p:spPr>
        <p:txBody>
          <a:bodyPr>
            <a:normAutofit lnSpcReduction="10000"/>
          </a:bodyPr>
          <a:lstStyle/>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Introduction</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Need of Home Automation</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Hardware Used</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Block Diagram</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Circuit Diagram</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Software Used</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Android App Designed for the Project</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Its Future Advancement</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Skills We Use</a:t>
            </a:r>
          </a:p>
          <a:p>
            <a:pPr>
              <a:buFont typeface="Wingdings" pitchFamily="2" charset="2"/>
              <a:buChar char="Ø"/>
            </a:pPr>
            <a:r>
              <a:rPr lang="en-US" dirty="0" smtClean="0">
                <a:effectLst>
                  <a:outerShdw blurRad="50800" dist="38100" dir="2700000" algn="tl" rotWithShape="0">
                    <a:prstClr val="black">
                      <a:alpha val="40000"/>
                    </a:prstClr>
                  </a:outerShdw>
                </a:effectLst>
                <a:latin typeface="+mj-lt"/>
              </a:rPr>
              <a:t>Reference</a:t>
            </a:r>
            <a:endParaRPr lang="en-US" dirty="0">
              <a:effectLst>
                <a:outerShdw blurRad="50800" dist="38100" dir="2700000" algn="tl" rotWithShape="0">
                  <a:prstClr val="black">
                    <a:alpha val="40000"/>
                  </a:prstClr>
                </a:outerShdw>
              </a:effectLst>
              <a:latin typeface="+mj-lt"/>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6" presetClass="entr" presetSubtype="0" fill="hold" nodeType="clickEffect">
                                  <p:stCondLst>
                                    <p:cond delay="0"/>
                                  </p:stCondLst>
                                  <p:iterate type="lt">
                                    <p:tmPct val="10000"/>
                                  </p:iterate>
                                  <p:childTnLst>
                                    <p:set>
                                      <p:cBhvr>
                                        <p:cTn id="60" dur="1" fill="hold">
                                          <p:stCondLst>
                                            <p:cond delay="0"/>
                                          </p:stCondLst>
                                        </p:cTn>
                                        <p:tgtEl>
                                          <p:spTgt spid="3">
                                            <p:txEl>
                                              <p:pRg st="9" end="9"/>
                                            </p:txEl>
                                          </p:spTgt>
                                        </p:tgtEl>
                                        <p:attrNameLst>
                                          <p:attrName>style.visibility</p:attrName>
                                        </p:attrNameLst>
                                      </p:cBhvr>
                                      <p:to>
                                        <p:strVal val="visible"/>
                                      </p:to>
                                    </p:set>
                                    <p:anim by="(-#ppt_w*2)" calcmode="lin" valueType="num">
                                      <p:cBhvr rctx="PPT">
                                        <p:cTn id="61" dur="500" autoRev="1" fill="hold">
                                          <p:stCondLst>
                                            <p:cond delay="0"/>
                                          </p:stCondLst>
                                        </p:cTn>
                                        <p:tgtEl>
                                          <p:spTgt spid="3">
                                            <p:txEl>
                                              <p:pRg st="9" end="9"/>
                                            </p:txEl>
                                          </p:spTgt>
                                        </p:tgtEl>
                                        <p:attrNameLst>
                                          <p:attrName>ppt_w</p:attrName>
                                        </p:attrNameLst>
                                      </p:cBhvr>
                                    </p:anim>
                                    <p:anim by="(#ppt_w*0.50)" calcmode="lin" valueType="num">
                                      <p:cBhvr>
                                        <p:cTn id="62" dur="500" decel="50000" autoRev="1" fill="hold">
                                          <p:stCondLst>
                                            <p:cond delay="0"/>
                                          </p:stCondLst>
                                        </p:cTn>
                                        <p:tgtEl>
                                          <p:spTgt spid="3">
                                            <p:txEl>
                                              <p:pRg st="9" end="9"/>
                                            </p:txEl>
                                          </p:spTgt>
                                        </p:tgtEl>
                                        <p:attrNameLst>
                                          <p:attrName>ppt_x</p:attrName>
                                        </p:attrNameLst>
                                      </p:cBhvr>
                                    </p:anim>
                                    <p:anim from="(-#ppt_h/2)" to="(#ppt_y)" calcmode="lin" valueType="num">
                                      <p:cBhvr>
                                        <p:cTn id="63" dur="1000" fill="hold">
                                          <p:stCondLst>
                                            <p:cond delay="0"/>
                                          </p:stCondLst>
                                        </p:cTn>
                                        <p:tgtEl>
                                          <p:spTgt spid="3">
                                            <p:txEl>
                                              <p:pRg st="9" end="9"/>
                                            </p:txEl>
                                          </p:spTgt>
                                        </p:tgtEl>
                                        <p:attrNameLst>
                                          <p:attrName>ppt_y</p:attrName>
                                        </p:attrNameLst>
                                      </p:cBhvr>
                                    </p:anim>
                                    <p:animRot by="21600000">
                                      <p:cBhvr>
                                        <p:cTn id="64" dur="1000" fill="hold">
                                          <p:stCondLst>
                                            <p:cond delay="0"/>
                                          </p:stCondLst>
                                        </p:cTn>
                                        <p:tgtEl>
                                          <p:spTgt spid="3">
                                            <p:txEl>
                                              <p:pRg st="9" end="9"/>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9. Computer</a:t>
            </a:r>
            <a:endParaRPr lang="en-US" dirty="0"/>
          </a:p>
        </p:txBody>
      </p:sp>
      <p:pic>
        <p:nvPicPr>
          <p:cNvPr id="4" name="Content Placeholder 3" descr="205454-dellinspironconvertabletablet-dell-press-pic_original.jpg"/>
          <p:cNvPicPr>
            <a:picLocks noGrp="1" noChangeAspect="1"/>
          </p:cNvPicPr>
          <p:nvPr>
            <p:ph idx="1"/>
          </p:nvPr>
        </p:nvPicPr>
        <p:blipFill>
          <a:blip r:embed="rId2"/>
          <a:stretch>
            <a:fillRect/>
          </a:stretch>
        </p:blipFill>
        <p:spPr>
          <a:xfrm>
            <a:off x="762000" y="1828800"/>
            <a:ext cx="7467600" cy="4389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nodeType="click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Block Diagram</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38200" y="1935163"/>
            <a:ext cx="7620000" cy="4389437"/>
          </a:xfrm>
          <a:prstGeom prst="rect">
            <a:avLst/>
          </a:prstGeom>
          <a:noFill/>
          <a:ln w="9525">
            <a:noFill/>
            <a:miter lim="800000"/>
            <a:headEnd/>
            <a:tailEnd/>
          </a:ln>
          <a:effectLst>
            <a:glow rad="63500">
              <a:schemeClr val="accent1">
                <a:satMod val="175000"/>
                <a:alpha val="40000"/>
              </a:schemeClr>
            </a:glow>
          </a:effectLst>
        </p:spPr>
      </p:pic>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1000" fill="hold"/>
                                        <p:tgtEl>
                                          <p:spTgt spid="1026"/>
                                        </p:tgtEl>
                                        <p:attrNameLst>
                                          <p:attrName>ppt_w</p:attrName>
                                        </p:attrNameLst>
                                      </p:cBhvr>
                                      <p:tavLst>
                                        <p:tav tm="0">
                                          <p:val>
                                            <p:fltVal val="0"/>
                                          </p:val>
                                        </p:tav>
                                        <p:tav tm="100000">
                                          <p:val>
                                            <p:strVal val="#ppt_w"/>
                                          </p:val>
                                        </p:tav>
                                      </p:tavLst>
                                    </p:anim>
                                    <p:anim calcmode="lin" valueType="num">
                                      <p:cBhvr>
                                        <p:cTn id="17" dur="1000" fill="hold"/>
                                        <p:tgtEl>
                                          <p:spTgt spid="1026"/>
                                        </p:tgtEl>
                                        <p:attrNameLst>
                                          <p:attrName>ppt_h</p:attrName>
                                        </p:attrNameLst>
                                      </p:cBhvr>
                                      <p:tavLst>
                                        <p:tav tm="0">
                                          <p:val>
                                            <p:fltVal val="0"/>
                                          </p:val>
                                        </p:tav>
                                        <p:tav tm="100000">
                                          <p:val>
                                            <p:strVal val="#ppt_h"/>
                                          </p:val>
                                        </p:tav>
                                      </p:tavLst>
                                    </p:anim>
                                    <p:anim calcmode="lin" valueType="num">
                                      <p:cBhvr>
                                        <p:cTn id="18" dur="1000" fill="hold"/>
                                        <p:tgtEl>
                                          <p:spTgt spid="1026"/>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0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143000"/>
          </a:xfrm>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Circuit Diagram</a:t>
            </a:r>
            <a:endParaRPr lang="en-US" dirty="0"/>
          </a:p>
        </p:txBody>
      </p:sp>
      <p:pic>
        <p:nvPicPr>
          <p:cNvPr id="4" name="Content Placeholder 3" descr="circuit.JPG"/>
          <p:cNvPicPr>
            <a:picLocks noGrp="1" noChangeAspect="1"/>
          </p:cNvPicPr>
          <p:nvPr>
            <p:ph idx="1"/>
          </p:nvPr>
        </p:nvPicPr>
        <p:blipFill>
          <a:blip r:embed="rId2"/>
          <a:srcRect l="2062" t="1736" r="2062"/>
          <a:stretch>
            <a:fillRect/>
          </a:stretch>
        </p:blipFill>
        <p:spPr>
          <a:xfrm>
            <a:off x="914400" y="1981201"/>
            <a:ext cx="7086600" cy="426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1"/>
                                          </p:val>
                                        </p:tav>
                                        <p:tav tm="100000">
                                          <p:val>
                                            <p:strVal val="#ppt_x"/>
                                          </p:val>
                                        </p:tav>
                                      </p:tavLst>
                                    </p:anim>
                                    <p:anim calcmode="lin" valueType="num">
                                      <p:cBhvr>
                                        <p:cTn id="9"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plus(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5000" t="19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Software Used</a:t>
            </a:r>
            <a:endParaRPr lang="en-US" dirty="0"/>
          </a:p>
        </p:txBody>
      </p:sp>
      <p:sp>
        <p:nvSpPr>
          <p:cNvPr id="3" name="Content Placeholder 2"/>
          <p:cNvSpPr>
            <a:spLocks noGrp="1"/>
          </p:cNvSpPr>
          <p:nvPr>
            <p:ph idx="1"/>
          </p:nvPr>
        </p:nvSpPr>
        <p:spPr/>
        <p:txBody>
          <a:bodyPr/>
          <a:lstStyle/>
          <a:p>
            <a:pPr marL="514350" indent="-514350" algn="just">
              <a:buNone/>
            </a:pPr>
            <a:r>
              <a:rPr lang="en-US" dirty="0" smtClean="0"/>
              <a:t>1. Arduino IDE (</a:t>
            </a:r>
            <a:r>
              <a:rPr lang="en-US" sz="2400" dirty="0" smtClean="0"/>
              <a:t>Integrated Development Environment</a:t>
            </a:r>
            <a:r>
              <a:rPr lang="en-US" dirty="0" smtClean="0"/>
              <a:t> )-</a:t>
            </a:r>
          </a:p>
          <a:p>
            <a:pPr marL="514350" indent="-514350" algn="just">
              <a:buNone/>
            </a:pPr>
            <a:r>
              <a:rPr lang="en-US" dirty="0" smtClean="0"/>
              <a:t>    </a:t>
            </a:r>
            <a:r>
              <a:rPr lang="en-US" dirty="0" smtClean="0">
                <a:solidFill>
                  <a:srgbClr val="0070C0"/>
                </a:solidFill>
              </a:rPr>
              <a:t>IDE software used to upload program in Arduino.</a:t>
            </a:r>
          </a:p>
          <a:p>
            <a:pPr marL="514350" indent="-514350" algn="just">
              <a:buNone/>
            </a:pPr>
            <a:r>
              <a:rPr lang="en-US" dirty="0" smtClean="0"/>
              <a:t>2. Photoshop-</a:t>
            </a:r>
          </a:p>
          <a:p>
            <a:pPr marL="514350" indent="-514350" algn="just">
              <a:buNone/>
            </a:pPr>
            <a:r>
              <a:rPr lang="en-US" dirty="0" smtClean="0"/>
              <a:t>    </a:t>
            </a:r>
            <a:r>
              <a:rPr lang="en-US" dirty="0" smtClean="0">
                <a:solidFill>
                  <a:srgbClr val="0070C0"/>
                </a:solidFill>
              </a:rPr>
              <a:t>Photoshop is used to design android app icon.</a:t>
            </a:r>
          </a:p>
          <a:p>
            <a:pPr marL="514350" indent="-514350" algn="just">
              <a:buNone/>
            </a:pPr>
            <a:r>
              <a:rPr lang="en-US" dirty="0" smtClean="0"/>
              <a:t>3. Emulator-</a:t>
            </a:r>
          </a:p>
          <a:p>
            <a:pPr marL="514350" indent="-514350" algn="just">
              <a:buNone/>
            </a:pPr>
            <a:r>
              <a:rPr lang="en-US" dirty="0" smtClean="0">
                <a:solidFill>
                  <a:srgbClr val="0070C0"/>
                </a:solidFill>
              </a:rPr>
              <a:t>    Emulator used to see the view of android app.</a:t>
            </a:r>
          </a:p>
          <a:p>
            <a:pPr marL="514350" indent="-514350" algn="just">
              <a:buNone/>
            </a:pPr>
            <a:endParaRPr lang="en-US" dirty="0"/>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500"/>
                                        <p:tgtEl>
                                          <p:spTgt spid="3">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slide(fromBottom)">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slide(fromBottom)">
                                      <p:cBhvr>
                                        <p:cTn id="20" dur="500"/>
                                        <p:tgtEl>
                                          <p:spTgt spid="3">
                                            <p:txEl>
                                              <p:pRg st="2" end="2"/>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slide(fromBottom)">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slide(fromBottom)">
                                      <p:cBhvr>
                                        <p:cTn id="28" dur="500"/>
                                        <p:tgtEl>
                                          <p:spTgt spid="3">
                                            <p:txEl>
                                              <p:pRg st="4" end="4"/>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slide(fromBottom)">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r>
              <a:rPr lang="en-US" sz="2400" dirty="0" smtClean="0"/>
              <a:t>1. Arduino IDE (</a:t>
            </a:r>
            <a:r>
              <a:rPr lang="en-US" sz="2800" dirty="0" smtClean="0"/>
              <a:t>Integrated Development Environment</a:t>
            </a:r>
            <a:r>
              <a:rPr lang="en-US" sz="2400" dirty="0" smtClean="0"/>
              <a:t> )-</a:t>
            </a:r>
            <a:br>
              <a:rPr lang="en-US" sz="2400" dirty="0" smtClean="0"/>
            </a:br>
            <a:endParaRPr lang="en-US" sz="2400" dirty="0"/>
          </a:p>
        </p:txBody>
      </p:sp>
      <p:pic>
        <p:nvPicPr>
          <p:cNvPr id="4" name="Content Placeholder 3" descr="gt.JPG"/>
          <p:cNvPicPr>
            <a:picLocks noGrp="1" noChangeAspect="1"/>
          </p:cNvPicPr>
          <p:nvPr>
            <p:ph idx="1"/>
          </p:nvPr>
        </p:nvPicPr>
        <p:blipFill>
          <a:blip r:embed="rId2"/>
          <a:stretch>
            <a:fillRect/>
          </a:stretch>
        </p:blipFill>
        <p:spPr>
          <a:xfrm>
            <a:off x="1295400" y="1524001"/>
            <a:ext cx="6400800" cy="4800600"/>
          </a:xfr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80">
                                          <p:stCondLst>
                                            <p:cond delay="0"/>
                                          </p:stCondLst>
                                        </p:cTn>
                                        <p:tgtEl>
                                          <p:spTgt spid="4"/>
                                        </p:tgtEl>
                                      </p:cBhvr>
                                    </p:animEffect>
                                    <p:anim calcmode="lin" valueType="num">
                                      <p:cBhvr>
                                        <p:cTn id="1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gtEl>
                                      </p:cBhvr>
                                      <p:to x="100000" y="60000"/>
                                    </p:animScale>
                                    <p:animScale>
                                      <p:cBhvr>
                                        <p:cTn id="19" dur="166" decel="50000">
                                          <p:stCondLst>
                                            <p:cond delay="676"/>
                                          </p:stCondLst>
                                        </p:cTn>
                                        <p:tgtEl>
                                          <p:spTgt spid="4"/>
                                        </p:tgtEl>
                                      </p:cBhvr>
                                      <p:to x="100000" y="100000"/>
                                    </p:animScale>
                                    <p:animScale>
                                      <p:cBhvr>
                                        <p:cTn id="20" dur="26">
                                          <p:stCondLst>
                                            <p:cond delay="1312"/>
                                          </p:stCondLst>
                                        </p:cTn>
                                        <p:tgtEl>
                                          <p:spTgt spid="4"/>
                                        </p:tgtEl>
                                      </p:cBhvr>
                                      <p:to x="100000" y="80000"/>
                                    </p:animScale>
                                    <p:animScale>
                                      <p:cBhvr>
                                        <p:cTn id="21" dur="166" decel="50000">
                                          <p:stCondLst>
                                            <p:cond delay="1338"/>
                                          </p:stCondLst>
                                        </p:cTn>
                                        <p:tgtEl>
                                          <p:spTgt spid="4"/>
                                        </p:tgtEl>
                                      </p:cBhvr>
                                      <p:to x="100000" y="100000"/>
                                    </p:animScale>
                                    <p:animScale>
                                      <p:cBhvr>
                                        <p:cTn id="22" dur="26">
                                          <p:stCondLst>
                                            <p:cond delay="1642"/>
                                          </p:stCondLst>
                                        </p:cTn>
                                        <p:tgtEl>
                                          <p:spTgt spid="4"/>
                                        </p:tgtEl>
                                      </p:cBhvr>
                                      <p:to x="100000" y="90000"/>
                                    </p:animScale>
                                    <p:animScale>
                                      <p:cBhvr>
                                        <p:cTn id="23" dur="166" decel="50000">
                                          <p:stCondLst>
                                            <p:cond delay="1668"/>
                                          </p:stCondLst>
                                        </p:cTn>
                                        <p:tgtEl>
                                          <p:spTgt spid="4"/>
                                        </p:tgtEl>
                                      </p:cBhvr>
                                      <p:to x="100000" y="100000"/>
                                    </p:animScale>
                                    <p:animScale>
                                      <p:cBhvr>
                                        <p:cTn id="24" dur="26">
                                          <p:stCondLst>
                                            <p:cond delay="1808"/>
                                          </p:stCondLst>
                                        </p:cTn>
                                        <p:tgtEl>
                                          <p:spTgt spid="4"/>
                                        </p:tgtEl>
                                      </p:cBhvr>
                                      <p:to x="100000" y="95000"/>
                                    </p:animScale>
                                    <p:animScale>
                                      <p:cBhvr>
                                        <p:cTn id="2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a:bodyPr>
          <a:lstStyle/>
          <a:p>
            <a:r>
              <a:rPr lang="en-US" sz="3600" dirty="0" smtClean="0"/>
              <a:t>2.Photoshop-</a:t>
            </a:r>
            <a:endParaRPr lang="en-US" sz="3600" dirty="0"/>
          </a:p>
        </p:txBody>
      </p:sp>
      <p:pic>
        <p:nvPicPr>
          <p:cNvPr id="4" name="Content Placeholder 3" descr="Captppure.JPG"/>
          <p:cNvPicPr>
            <a:picLocks noGrp="1" noChangeAspect="1"/>
          </p:cNvPicPr>
          <p:nvPr>
            <p:ph idx="1"/>
          </p:nvPr>
        </p:nvPicPr>
        <p:blipFill>
          <a:blip r:embed="rId2"/>
          <a:stretch>
            <a:fillRect/>
          </a:stretch>
        </p:blipFill>
        <p:spPr>
          <a:xfrm>
            <a:off x="457200" y="1600201"/>
            <a:ext cx="8381999"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1"/>
                                          </p:val>
                                        </p:tav>
                                        <p:tav tm="100000">
                                          <p:val>
                                            <p:strVal val="#ppt_x"/>
                                          </p:val>
                                        </p:tav>
                                      </p:tavLst>
                                    </p:anim>
                                    <p:anim calcmode="lin" valueType="num">
                                      <p:cBhvr>
                                        <p:cTn id="9"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8" presetClass="entr" presetSubtype="0" accel="5000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5" dur="1000" fill="hold"/>
                                        <p:tgtEl>
                                          <p:spTgt spid="4"/>
                                        </p:tgtEl>
                                        <p:attrNameLst>
                                          <p:attrName>ppt_x</p:attrName>
                                        </p:attrNameLst>
                                      </p:cBhvr>
                                      <p:tavLst>
                                        <p:tav tm="0">
                                          <p:val>
                                            <p:fltVal val="-1"/>
                                          </p:val>
                                        </p:tav>
                                        <p:tav tm="50000">
                                          <p:val>
                                            <p:fltVal val="0.95"/>
                                          </p:val>
                                        </p:tav>
                                        <p:tav tm="100000">
                                          <p:val>
                                            <p:strVal val="#ppt_x"/>
                                          </p:val>
                                        </p:tav>
                                      </p:tavLst>
                                    </p:anim>
                                    <p:anim calcmode="lin" valueType="num">
                                      <p:cBhvr>
                                        <p:cTn id="16" dur="1000" fill="hold"/>
                                        <p:tgtEl>
                                          <p:spTgt spid="4"/>
                                        </p:tgtEl>
                                        <p:attrNameLst>
                                          <p:attrName>ppt_y</p:attrName>
                                        </p:attrNameLst>
                                      </p:cBhvr>
                                      <p:tavLst>
                                        <p:tav tm="0">
                                          <p:val>
                                            <p:strVal val="#ppt_y"/>
                                          </p:val>
                                        </p:tav>
                                        <p:tav tm="100000">
                                          <p:val>
                                            <p:strVal val="#ppt_y"/>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4400" dirty="0" smtClean="0"/>
              <a:t>3. Emulator</a:t>
            </a:r>
            <a:endParaRPr lang="en-US" sz="4400" dirty="0"/>
          </a:p>
        </p:txBody>
      </p:sp>
      <p:pic>
        <p:nvPicPr>
          <p:cNvPr id="4" name="Content Placeholder 3" descr="Screenshot-43.png"/>
          <p:cNvPicPr>
            <a:picLocks noGrp="1" noChangeAspect="1"/>
          </p:cNvPicPr>
          <p:nvPr>
            <p:ph idx="1"/>
          </p:nvPr>
        </p:nvPicPr>
        <p:blipFill>
          <a:blip r:embed="rId2"/>
          <a:stretch>
            <a:fillRect/>
          </a:stretch>
        </p:blipFill>
        <p:spPr>
          <a:xfrm>
            <a:off x="609600" y="1600200"/>
            <a:ext cx="7864122" cy="4612085"/>
          </a:xfr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4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Android App Design for the Project</a:t>
            </a:r>
            <a:endParaRPr lang="en-US" dirty="0"/>
          </a:p>
        </p:txBody>
      </p:sp>
      <p:sp>
        <p:nvSpPr>
          <p:cNvPr id="3" name="Content Placeholder 2"/>
          <p:cNvSpPr>
            <a:spLocks noGrp="1"/>
          </p:cNvSpPr>
          <p:nvPr>
            <p:ph idx="1"/>
          </p:nvPr>
        </p:nvSpPr>
        <p:spPr>
          <a:xfrm>
            <a:off x="457200" y="1752600"/>
            <a:ext cx="8229600" cy="4572000"/>
          </a:xfrm>
        </p:spPr>
        <p:txBody>
          <a:bodyPr/>
          <a:lstStyle/>
          <a:p>
            <a:pPr marL="514350" indent="-514350">
              <a:buAutoNum type="arabicPeriod"/>
            </a:pPr>
            <a:r>
              <a:rPr lang="en-US" dirty="0" smtClean="0"/>
              <a:t>Arduino Bluetooth Controller (APK).</a:t>
            </a:r>
          </a:p>
          <a:p>
            <a:pPr marL="514350" indent="-514350">
              <a:buAutoNum type="arabicPeriod"/>
            </a:pPr>
            <a:r>
              <a:rPr lang="en-US" dirty="0" smtClean="0"/>
              <a:t>Arduino Wifi Controller(APK)</a:t>
            </a:r>
          </a:p>
          <a:p>
            <a:pPr marL="514350" indent="-514350">
              <a:buNone/>
            </a:pPr>
            <a:endParaRPr lang="en-US" dirty="0"/>
          </a:p>
        </p:txBody>
      </p:sp>
      <p:pic>
        <p:nvPicPr>
          <p:cNvPr id="4" name="Picture 3" descr="app.png"/>
          <p:cNvPicPr>
            <a:picLocks noChangeAspect="1"/>
          </p:cNvPicPr>
          <p:nvPr/>
        </p:nvPicPr>
        <p:blipFill>
          <a:blip r:embed="rId2"/>
          <a:stretch>
            <a:fillRect/>
          </a:stretch>
        </p:blipFill>
        <p:spPr>
          <a:xfrm>
            <a:off x="4800600" y="2895600"/>
            <a:ext cx="2971800" cy="2895600"/>
          </a:xfrm>
          <a:prstGeom prst="rect">
            <a:avLst/>
          </a:prstGeom>
        </p:spPr>
      </p:pic>
      <p:pic>
        <p:nvPicPr>
          <p:cNvPr id="5" name="Picture 4" descr="green.png"/>
          <p:cNvPicPr>
            <a:picLocks noChangeAspect="1"/>
          </p:cNvPicPr>
          <p:nvPr/>
        </p:nvPicPr>
        <p:blipFill>
          <a:blip r:embed="rId3"/>
          <a:stretch>
            <a:fillRect/>
          </a:stretch>
        </p:blipFill>
        <p:spPr>
          <a:xfrm>
            <a:off x="914400" y="3124200"/>
            <a:ext cx="2714994" cy="2714994"/>
          </a:xfrm>
          <a:prstGeom prst="rect">
            <a:avLst/>
          </a:prstGeom>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Scale>
                                      <p:cBhvr>
                                        <p:cTn id="2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5"/>
                                        </p:tgtEl>
                                        <p:attrNameLst>
                                          <p:attrName>ppt_x</p:attrName>
                                          <p:attrName>ppt_y</p:attrName>
                                        </p:attrNameLst>
                                      </p:cBhvr>
                                    </p:animMotion>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Scale>
                                      <p:cBhvr>
                                        <p:cTn id="33"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4"/>
                                        </p:tgtEl>
                                        <p:attrNameLst>
                                          <p:attrName>ppt_x</p:attrName>
                                          <p:attrName>ppt_y</p:attrName>
                                        </p:attrNameLst>
                                      </p:cBhvr>
                                    </p:animMotion>
                                    <p:animEffect transition="in" filter="fade">
                                      <p:cBhvr>
                                        <p:cTn id="3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6000" t="18000" r="33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1. Arduino Bluetooth Controller APK</a:t>
            </a:r>
            <a:endParaRPr lang="en-US" dirty="0"/>
          </a:p>
        </p:txBody>
      </p:sp>
      <p:pic>
        <p:nvPicPr>
          <p:cNvPr id="4" name="Content Placeholder 3" descr="Untitled.png"/>
          <p:cNvPicPr>
            <a:picLocks noGrp="1" noChangeAspect="1"/>
          </p:cNvPicPr>
          <p:nvPr>
            <p:ph idx="1"/>
          </p:nvPr>
        </p:nvPicPr>
        <p:blipFill>
          <a:blip r:embed="rId3"/>
          <a:srcRect/>
          <a:stretch>
            <a:fillRect/>
          </a:stretch>
        </p:blipFill>
        <p:spPr>
          <a:xfrm>
            <a:off x="3429000" y="1981200"/>
            <a:ext cx="2544184" cy="3931920"/>
          </a:xfrm>
        </p:spPr>
      </p:pic>
      <p:pic>
        <p:nvPicPr>
          <p:cNvPr id="5" name="Picture 4" descr="hh.png"/>
          <p:cNvPicPr>
            <a:picLocks noChangeAspect="1"/>
          </p:cNvPicPr>
          <p:nvPr/>
        </p:nvPicPr>
        <p:blipFill>
          <a:blip r:embed="rId4"/>
          <a:stretch>
            <a:fillRect/>
          </a:stretch>
        </p:blipFill>
        <p:spPr>
          <a:xfrm>
            <a:off x="3429000" y="1981200"/>
            <a:ext cx="2553732" cy="3962400"/>
          </a:xfrm>
          <a:prstGeom prst="rect">
            <a:avLst/>
          </a:prstGeom>
        </p:spPr>
      </p:pic>
      <p:pic>
        <p:nvPicPr>
          <p:cNvPr id="6" name="Picture 5" descr="off1.png"/>
          <p:cNvPicPr>
            <a:picLocks noChangeAspect="1"/>
          </p:cNvPicPr>
          <p:nvPr/>
        </p:nvPicPr>
        <p:blipFill>
          <a:blip r:embed="rId5"/>
          <a:stretch>
            <a:fillRect/>
          </a:stretch>
        </p:blipFill>
        <p:spPr>
          <a:xfrm>
            <a:off x="381000" y="2362200"/>
            <a:ext cx="1905000" cy="2875472"/>
          </a:xfrm>
          <a:prstGeom prst="rect">
            <a:avLst/>
          </a:prstGeom>
        </p:spPr>
      </p:pic>
      <p:pic>
        <p:nvPicPr>
          <p:cNvPr id="7" name="Picture 6" descr="on.png"/>
          <p:cNvPicPr>
            <a:picLocks noChangeAspect="1"/>
          </p:cNvPicPr>
          <p:nvPr/>
        </p:nvPicPr>
        <p:blipFill>
          <a:blip r:embed="rId6"/>
          <a:stretch>
            <a:fillRect/>
          </a:stretch>
        </p:blipFill>
        <p:spPr>
          <a:xfrm>
            <a:off x="304800" y="2362200"/>
            <a:ext cx="1981200" cy="2819400"/>
          </a:xfrm>
          <a:prstGeom prst="rect">
            <a:avLst/>
          </a:prstGeom>
        </p:spPr>
      </p:pic>
      <p:pic>
        <p:nvPicPr>
          <p:cNvPr id="8" name="Picture 7" descr="18mi8kkrkgbbqpng.png"/>
          <p:cNvPicPr>
            <a:picLocks noChangeAspect="1"/>
          </p:cNvPicPr>
          <p:nvPr/>
        </p:nvPicPr>
        <p:blipFill>
          <a:blip r:embed="rId7" cstate="print"/>
          <a:stretch>
            <a:fillRect/>
          </a:stretch>
        </p:blipFill>
        <p:spPr>
          <a:xfrm>
            <a:off x="6324600" y="1524000"/>
            <a:ext cx="2667000" cy="1676401"/>
          </a:xfrm>
          <a:prstGeom prst="rect">
            <a:avLst/>
          </a:prstGeom>
        </p:spPr>
      </p:pic>
      <p:pic>
        <p:nvPicPr>
          <p:cNvPr id="9" name="Picture 8" descr="hhh.jpg"/>
          <p:cNvPicPr>
            <a:picLocks noChangeAspect="1"/>
          </p:cNvPicPr>
          <p:nvPr/>
        </p:nvPicPr>
        <p:blipFill>
          <a:blip r:embed="rId8" cstate="print"/>
          <a:stretch>
            <a:fillRect/>
          </a:stretch>
        </p:blipFill>
        <p:spPr>
          <a:xfrm>
            <a:off x="6324600" y="1524000"/>
            <a:ext cx="2667000" cy="1676400"/>
          </a:xfrm>
          <a:prstGeom prst="rect">
            <a:avLst/>
          </a:prstGeom>
        </p:spPr>
      </p:pic>
      <p:pic>
        <p:nvPicPr>
          <p:cNvPr id="10" name="Picture 9" descr="fan.gif"/>
          <p:cNvPicPr>
            <a:picLocks noChangeAspect="1"/>
          </p:cNvPicPr>
          <p:nvPr/>
        </p:nvPicPr>
        <p:blipFill>
          <a:blip r:embed="rId9"/>
          <a:stretch>
            <a:fillRect/>
          </a:stretch>
        </p:blipFill>
        <p:spPr>
          <a:xfrm>
            <a:off x="6477000" y="3657600"/>
            <a:ext cx="1981200" cy="2209800"/>
          </a:xfrm>
          <a:prstGeom prst="rect">
            <a:avLst/>
          </a:prstGeom>
        </p:spPr>
      </p:pic>
      <p:pic>
        <p:nvPicPr>
          <p:cNvPr id="11" name="Picture 10" descr="table_fan_with_ribbons_hg_clr.gif"/>
          <p:cNvPicPr>
            <a:picLocks noChangeAspect="1"/>
          </p:cNvPicPr>
          <p:nvPr/>
        </p:nvPicPr>
        <p:blipFill>
          <a:blip r:embed="rId10"/>
          <a:stretch>
            <a:fillRect/>
          </a:stretch>
        </p:blipFill>
        <p:spPr>
          <a:xfrm>
            <a:off x="6400800" y="3657600"/>
            <a:ext cx="2133600" cy="2171394"/>
          </a:xfrm>
          <a:prstGeom prst="rect">
            <a:avLst/>
          </a:prstGeom>
        </p:spPr>
      </p:pic>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5" presetClass="exit" presetSubtype="0" fill="hold" nodeType="clickEffect">
                                  <p:stCondLst>
                                    <p:cond delay="0"/>
                                  </p:stCondLst>
                                  <p:childTnLst>
                                    <p:anim calcmode="lin" valueType="num">
                                      <p:cBhvr>
                                        <p:cTn id="20" dur="1000"/>
                                        <p:tgtEl>
                                          <p:spTgt spid="7"/>
                                        </p:tgtEl>
                                        <p:attrNameLst>
                                          <p:attrName>ppt_w</p:attrName>
                                        </p:attrNameLst>
                                      </p:cBhvr>
                                      <p:tavLst>
                                        <p:tav tm="0">
                                          <p:val>
                                            <p:strVal val="ppt_w"/>
                                          </p:val>
                                        </p:tav>
                                        <p:tav tm="100000">
                                          <p:val>
                                            <p:strVal val="ppt_w*0.70"/>
                                          </p:val>
                                        </p:tav>
                                      </p:tavLst>
                                    </p:anim>
                                    <p:anim calcmode="lin" valueType="num">
                                      <p:cBhvr>
                                        <p:cTn id="21" dur="1000"/>
                                        <p:tgtEl>
                                          <p:spTgt spid="7"/>
                                        </p:tgtEl>
                                        <p:attrNameLst>
                                          <p:attrName>ppt_h</p:attrName>
                                        </p:attrNameLst>
                                      </p:cBhvr>
                                      <p:tavLst>
                                        <p:tav tm="0">
                                          <p:val>
                                            <p:strVal val="ppt_h"/>
                                          </p:val>
                                        </p:tav>
                                        <p:tav tm="100000">
                                          <p:val>
                                            <p:strVal val="ppt_h"/>
                                          </p:val>
                                        </p:tav>
                                      </p:tavLst>
                                    </p:anim>
                                    <p:animEffect transition="out" filter="fade">
                                      <p:cBhvr>
                                        <p:cTn id="22" dur="1000"/>
                                        <p:tgtEl>
                                          <p:spTgt spid="7"/>
                                        </p:tgtEl>
                                      </p:cBhvr>
                                    </p:animEffect>
                                    <p:set>
                                      <p:cBhvr>
                                        <p:cTn id="23" dur="1" fill="hold">
                                          <p:stCondLst>
                                            <p:cond delay="9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0" fill="hold" nodeType="clickEffect">
                                  <p:stCondLst>
                                    <p:cond delay="0"/>
                                  </p:stCondLst>
                                  <p:childTnLst>
                                    <p:anim calcmode="lin" valueType="num">
                                      <p:cBhvr>
                                        <p:cTn id="32" dur="500"/>
                                        <p:tgtEl>
                                          <p:spTgt spid="9"/>
                                        </p:tgtEl>
                                        <p:attrNameLst>
                                          <p:attrName>ppt_w</p:attrName>
                                        </p:attrNameLst>
                                      </p:cBhvr>
                                      <p:tavLst>
                                        <p:tav tm="0">
                                          <p:val>
                                            <p:strVal val="ppt_w"/>
                                          </p:val>
                                        </p:tav>
                                        <p:tav tm="100000">
                                          <p:val>
                                            <p:fltVal val="0"/>
                                          </p:val>
                                        </p:tav>
                                      </p:tavLst>
                                    </p:anim>
                                    <p:anim calcmode="lin" valueType="num">
                                      <p:cBhvr>
                                        <p:cTn id="33" dur="500"/>
                                        <p:tgtEl>
                                          <p:spTgt spid="9"/>
                                        </p:tgtEl>
                                        <p:attrNameLst>
                                          <p:attrName>ppt_h</p:attrName>
                                        </p:attrNameLst>
                                      </p:cBhvr>
                                      <p:tavLst>
                                        <p:tav tm="0">
                                          <p:val>
                                            <p:strVal val="ppt_h"/>
                                          </p:val>
                                        </p:tav>
                                        <p:tav tm="100000">
                                          <p:val>
                                            <p:fltVal val="0"/>
                                          </p:val>
                                        </p:tav>
                                      </p:tavLst>
                                    </p:anim>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1000" fill="hold"/>
                                        <p:tgtEl>
                                          <p:spTgt spid="11"/>
                                        </p:tgtEl>
                                        <p:attrNameLst>
                                          <p:attrName>ppt_w</p:attrName>
                                        </p:attrNameLst>
                                      </p:cBhvr>
                                      <p:tavLst>
                                        <p:tav tm="0">
                                          <p:val>
                                            <p:strVal val="#ppt_w*0.70"/>
                                          </p:val>
                                        </p:tav>
                                        <p:tav tm="100000">
                                          <p:val>
                                            <p:strVal val="#ppt_w"/>
                                          </p:val>
                                        </p:tav>
                                      </p:tavLst>
                                    </p:anim>
                                    <p:anim calcmode="lin" valueType="num">
                                      <p:cBhvr>
                                        <p:cTn id="41" dur="1000" fill="hold"/>
                                        <p:tgtEl>
                                          <p:spTgt spid="11"/>
                                        </p:tgtEl>
                                        <p:attrNameLst>
                                          <p:attrName>ppt_h</p:attrName>
                                        </p:attrNameLst>
                                      </p:cBhvr>
                                      <p:tavLst>
                                        <p:tav tm="0">
                                          <p:val>
                                            <p:strVal val="#ppt_h"/>
                                          </p:val>
                                        </p:tav>
                                        <p:tav tm="100000">
                                          <p:val>
                                            <p:strVal val="#ppt_h"/>
                                          </p:val>
                                        </p:tav>
                                      </p:tavLst>
                                    </p:anim>
                                    <p:animEffect transition="in" filter="fade">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xit" presetSubtype="0" fill="hold" nodeType="clickEffect">
                                  <p:stCondLst>
                                    <p:cond delay="0"/>
                                  </p:stCondLst>
                                  <p:childTnLst>
                                    <p:anim calcmode="lin" valueType="num">
                                      <p:cBhvr>
                                        <p:cTn id="46" dur="1000"/>
                                        <p:tgtEl>
                                          <p:spTgt spid="11"/>
                                        </p:tgtEl>
                                        <p:attrNameLst>
                                          <p:attrName>ppt_w</p:attrName>
                                        </p:attrNameLst>
                                      </p:cBhvr>
                                      <p:tavLst>
                                        <p:tav tm="0">
                                          <p:val>
                                            <p:strVal val="ppt_w"/>
                                          </p:val>
                                        </p:tav>
                                        <p:tav tm="100000">
                                          <p:val>
                                            <p:strVal val="ppt_w*0.70"/>
                                          </p:val>
                                        </p:tav>
                                      </p:tavLst>
                                    </p:anim>
                                    <p:anim calcmode="lin" valueType="num">
                                      <p:cBhvr>
                                        <p:cTn id="47" dur="1000"/>
                                        <p:tgtEl>
                                          <p:spTgt spid="11"/>
                                        </p:tgtEl>
                                        <p:attrNameLst>
                                          <p:attrName>ppt_h</p:attrName>
                                        </p:attrNameLst>
                                      </p:cBhvr>
                                      <p:tavLst>
                                        <p:tav tm="0">
                                          <p:val>
                                            <p:strVal val="ppt_h"/>
                                          </p:val>
                                        </p:tav>
                                        <p:tav tm="100000">
                                          <p:val>
                                            <p:strVal val="ppt_h"/>
                                          </p:val>
                                        </p:tav>
                                      </p:tavLst>
                                    </p:anim>
                                    <p:animEffect transition="out" filter="fade">
                                      <p:cBhvr>
                                        <p:cTn id="48" dur="1000"/>
                                        <p:tgtEl>
                                          <p:spTgt spid="11"/>
                                        </p:tgtEl>
                                      </p:cBhvr>
                                    </p:animEffect>
                                    <p:set>
                                      <p:cBhvr>
                                        <p:cTn id="49"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6324600"/>
            <a:ext cx="8229600" cy="210312"/>
          </a:xfrm>
        </p:spPr>
        <p:txBody>
          <a:bodyPr>
            <a:noAutofit/>
          </a:bodyPr>
          <a:lstStyle/>
          <a:p>
            <a:r>
              <a:rPr lang="en-US" sz="3600" dirty="0" smtClean="0">
                <a:solidFill>
                  <a:schemeClr val="tx1"/>
                </a:solidFill>
              </a:rPr>
              <a:t>             2. Arduino Wifi Controller APK</a:t>
            </a:r>
            <a:endParaRPr lang="en-US" sz="4000" dirty="0">
              <a:solidFill>
                <a:schemeClr val="tx1"/>
              </a:solidFill>
            </a:endParaRPr>
          </a:p>
        </p:txBody>
      </p:sp>
      <p:pic>
        <p:nvPicPr>
          <p:cNvPr id="4" name="Content Placeholder 3" descr="hhhgg.png"/>
          <p:cNvPicPr>
            <a:picLocks noGrp="1"/>
          </p:cNvPicPr>
          <p:nvPr>
            <p:ph idx="1"/>
          </p:nvPr>
        </p:nvPicPr>
        <p:blipFill>
          <a:blip r:embed="rId3"/>
          <a:srcRect/>
          <a:stretch>
            <a:fillRect/>
          </a:stretch>
        </p:blipFill>
        <p:spPr>
          <a:xfrm>
            <a:off x="2926089" y="1447800"/>
            <a:ext cx="1828800" cy="3143784"/>
          </a:xfrm>
        </p:spPr>
      </p:pic>
      <p:pic>
        <p:nvPicPr>
          <p:cNvPr id="5" name="Picture 4" descr="hhhh.JPG"/>
          <p:cNvPicPr>
            <a:picLocks noChangeAspect="1"/>
          </p:cNvPicPr>
          <p:nvPr/>
        </p:nvPicPr>
        <p:blipFill>
          <a:blip r:embed="rId4"/>
          <a:stretch>
            <a:fillRect/>
          </a:stretch>
        </p:blipFill>
        <p:spPr>
          <a:xfrm>
            <a:off x="2895600" y="1447800"/>
            <a:ext cx="1828800" cy="3124200"/>
          </a:xfrm>
          <a:prstGeom prst="rect">
            <a:avLst/>
          </a:prstGeom>
        </p:spPr>
      </p:pic>
      <p:pic>
        <p:nvPicPr>
          <p:cNvPr id="6" name="Picture 5" descr="led.jpg"/>
          <p:cNvPicPr>
            <a:picLocks noChangeAspect="1"/>
          </p:cNvPicPr>
          <p:nvPr/>
        </p:nvPicPr>
        <p:blipFill>
          <a:blip r:embed="rId5" cstate="print"/>
          <a:stretch>
            <a:fillRect/>
          </a:stretch>
        </p:blipFill>
        <p:spPr>
          <a:xfrm>
            <a:off x="2895600" y="1447801"/>
            <a:ext cx="1828800" cy="3124199"/>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l="-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Introduction</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Content Placeholder 2"/>
          <p:cNvSpPr>
            <a:spLocks noGrp="1"/>
          </p:cNvSpPr>
          <p:nvPr>
            <p:ph idx="1"/>
          </p:nvPr>
        </p:nvSpPr>
        <p:spPr/>
        <p:txBody>
          <a:bodyPr>
            <a:normAutofit/>
          </a:bodyPr>
          <a:lstStyle/>
          <a:p>
            <a:pPr algn="just">
              <a:buNone/>
            </a:pPr>
            <a:r>
              <a:rPr lang="en-US" dirty="0" smtClean="0"/>
              <a:t>   </a:t>
            </a:r>
            <a:r>
              <a:rPr lang="en-US" dirty="0" smtClean="0">
                <a:effectLst>
                  <a:outerShdw blurRad="50800" dist="38100" dir="2700000" algn="tl" rotWithShape="0">
                    <a:prstClr val="black">
                      <a:alpha val="40000"/>
                    </a:prstClr>
                  </a:outerShdw>
                </a:effectLst>
              </a:rPr>
              <a:t>Home automation is the control of any or all electrical devices in our home or office, whether we are there or away. It is one of the most exciting developments in technology for the home that has come along in decades.</a:t>
            </a:r>
          </a:p>
          <a:p>
            <a:pPr algn="just">
              <a:buNone/>
            </a:pPr>
            <a:r>
              <a:rPr lang="en-US" dirty="0" smtClean="0">
                <a:effectLst>
                  <a:outerShdw blurRad="50800" dist="38100" dir="2700000" algn="tl" rotWithShape="0">
                    <a:prstClr val="black">
                      <a:alpha val="40000"/>
                    </a:prstClr>
                  </a:outerShdw>
                </a:effectLst>
              </a:rPr>
              <a:t>    Home automation may include centralized control of</a:t>
            </a:r>
          </a:p>
          <a:p>
            <a:pPr algn="just">
              <a:buNone/>
            </a:pPr>
            <a:r>
              <a:rPr lang="en-US" dirty="0" smtClean="0">
                <a:effectLst>
                  <a:outerShdw blurRad="50800" dist="38100" dir="2700000" algn="tl" rotWithShape="0">
                    <a:prstClr val="black">
                      <a:alpha val="40000"/>
                    </a:prstClr>
                  </a:outerShdw>
                </a:effectLst>
              </a:rPr>
              <a:t>    lighting, HVAC (heating, ventilation and air conditioning), appliances, and other systems, to provide improved convenience, comfort, energy</a:t>
            </a:r>
          </a:p>
          <a:p>
            <a:pPr algn="just">
              <a:buNone/>
            </a:pPr>
            <a:r>
              <a:rPr lang="en-US" dirty="0" smtClean="0">
                <a:effectLst>
                  <a:outerShdw blurRad="50800" dist="38100" dir="2700000" algn="tl" rotWithShape="0">
                    <a:prstClr val="black">
                      <a:alpha val="40000"/>
                    </a:prstClr>
                  </a:outerShdw>
                </a:effectLst>
              </a:rPr>
              <a:t>    efficiency and security.</a:t>
            </a:r>
            <a:endParaRPr lang="en-US" dirty="0">
              <a:effectLst>
                <a:outerShdw blurRad="50800" dist="38100" dir="2700000" algn="tl" rotWithShape="0">
                  <a:prstClr val="black">
                    <a:alpha val="40000"/>
                  </a:prstClr>
                </a:outerShdw>
              </a:effectLs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heckerboard(across)">
                                      <p:cBhvr>
                                        <p:cTn id="18" dur="500"/>
                                        <p:tgtEl>
                                          <p:spTgt spid="3">
                                            <p:txEl>
                                              <p:pRg st="2" end="2"/>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heckerboard(across)">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17000" r="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29200"/>
            <a:ext cx="8229600" cy="533400"/>
          </a:xfr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www.smarthome.pctrainers.in</a:t>
            </a:r>
            <a:endPar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7" name="Content Placeholder 6" descr="chrome.png"/>
          <p:cNvPicPr>
            <a:picLocks noGrp="1" noChangeAspect="1"/>
          </p:cNvPicPr>
          <p:nvPr>
            <p:ph idx="1"/>
          </p:nvPr>
        </p:nvPicPr>
        <p:blipFill>
          <a:blip r:embed="rId3"/>
          <a:stretch>
            <a:fillRect/>
          </a:stretch>
        </p:blipFill>
        <p:spPr>
          <a:xfrm>
            <a:off x="1600200" y="1524000"/>
            <a:ext cx="5904119" cy="3276600"/>
          </a:xfrm>
        </p:spPr>
      </p:pic>
      <p:pic>
        <p:nvPicPr>
          <p:cNvPr id="10" name="Picture 9" descr="jj5.png"/>
          <p:cNvPicPr>
            <a:picLocks noChangeAspect="1"/>
          </p:cNvPicPr>
          <p:nvPr/>
        </p:nvPicPr>
        <p:blipFill>
          <a:blip r:embed="rId4"/>
          <a:stretch>
            <a:fillRect/>
          </a:stretch>
        </p:blipFill>
        <p:spPr>
          <a:xfrm>
            <a:off x="1600200" y="1524000"/>
            <a:ext cx="5943600" cy="3276600"/>
          </a:xfrm>
          <a:prstGeom prst="rect">
            <a:avLst/>
          </a:prstGeom>
        </p:spPr>
      </p:pic>
      <p:pic>
        <p:nvPicPr>
          <p:cNvPr id="11" name="Picture 10" descr="front.png"/>
          <p:cNvPicPr>
            <a:picLocks noChangeAspect="1"/>
          </p:cNvPicPr>
          <p:nvPr/>
        </p:nvPicPr>
        <p:blipFill>
          <a:blip r:embed="rId5"/>
          <a:stretch>
            <a:fillRect/>
          </a:stretch>
        </p:blipFill>
        <p:spPr>
          <a:xfrm>
            <a:off x="1600200" y="1524000"/>
            <a:ext cx="5943600" cy="3276600"/>
          </a:xfrm>
          <a:prstGeom prst="rect">
            <a:avLst/>
          </a:prstGeom>
        </p:spPr>
      </p:pic>
      <p:pic>
        <p:nvPicPr>
          <p:cNvPr id="12" name="Picture 11" descr="croll.png"/>
          <p:cNvPicPr>
            <a:picLocks noChangeAspect="1"/>
          </p:cNvPicPr>
          <p:nvPr/>
        </p:nvPicPr>
        <p:blipFill>
          <a:blip r:embed="rId6"/>
          <a:stretch>
            <a:fillRect/>
          </a:stretch>
        </p:blipFill>
        <p:spPr>
          <a:xfrm>
            <a:off x="1600201" y="1524001"/>
            <a:ext cx="5943599" cy="3276599"/>
          </a:xfrm>
          <a:prstGeom prst="rect">
            <a:avLst/>
          </a:prstGeom>
        </p:spPr>
      </p:pic>
      <p:pic>
        <p:nvPicPr>
          <p:cNvPr id="13" name="Picture 12" descr="wifi-1-512.png"/>
          <p:cNvPicPr>
            <a:picLocks noChangeAspect="1"/>
          </p:cNvPicPr>
          <p:nvPr/>
        </p:nvPicPr>
        <p:blipFill>
          <a:blip r:embed="rId7"/>
          <a:stretch>
            <a:fillRect/>
          </a:stretch>
        </p:blipFill>
        <p:spPr>
          <a:xfrm rot="1752631">
            <a:off x="7230243" y="228427"/>
            <a:ext cx="1524000" cy="1057573"/>
          </a:xfrm>
          <a:prstGeom prst="rect">
            <a:avLst/>
          </a:prstGeom>
        </p:spPr>
      </p:pic>
      <p:pic>
        <p:nvPicPr>
          <p:cNvPr id="14" name="Picture 13" descr="wifi-1-512.png"/>
          <p:cNvPicPr>
            <a:picLocks noChangeAspect="1"/>
          </p:cNvPicPr>
          <p:nvPr/>
        </p:nvPicPr>
        <p:blipFill>
          <a:blip r:embed="rId7"/>
          <a:stretch>
            <a:fillRect/>
          </a:stretch>
        </p:blipFill>
        <p:spPr>
          <a:xfrm rot="19371007">
            <a:off x="164693" y="352861"/>
            <a:ext cx="1524000" cy="1057573"/>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entr" presetSubtype="0" fill="hold" grpId="0" nodeType="click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grpId="1" nodeType="clickEffect">
                                  <p:stCondLst>
                                    <p:cond delay="0"/>
                                  </p:stCondLst>
                                  <p:iterate type="lt">
                                    <p:tmPct val="0"/>
                                  </p:iterate>
                                  <p:childTnLst>
                                    <p:animEffect transition="out" filter="slide(fromBottom)">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lide(fromBottom)">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4" presetClass="entr" presetSubtype="0" accel="10000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strVal val="#ppt_w*0.05"/>
                                          </p:val>
                                        </p:tav>
                                        <p:tav tm="100000">
                                          <p:val>
                                            <p:strVal val="#ppt_w"/>
                                          </p:val>
                                        </p:tav>
                                      </p:tavLst>
                                    </p:anim>
                                    <p:anim calcmode="lin" valueType="num">
                                      <p:cBhvr>
                                        <p:cTn id="30" dur="500" fill="hold"/>
                                        <p:tgtEl>
                                          <p:spTgt spid="11"/>
                                        </p:tgtEl>
                                        <p:attrNameLst>
                                          <p:attrName>ppt_h</p:attrName>
                                        </p:attrNameLst>
                                      </p:cBhvr>
                                      <p:tavLst>
                                        <p:tav tm="0">
                                          <p:val>
                                            <p:strVal val="#ppt_h"/>
                                          </p:val>
                                        </p:tav>
                                        <p:tav tm="100000">
                                          <p:val>
                                            <p:strVal val="#ppt_h"/>
                                          </p:val>
                                        </p:tav>
                                      </p:tavLst>
                                    </p:anim>
                                    <p:anim calcmode="lin" valueType="num">
                                      <p:cBhvr>
                                        <p:cTn id="31" dur="500" fill="hold"/>
                                        <p:tgtEl>
                                          <p:spTgt spid="11"/>
                                        </p:tgtEl>
                                        <p:attrNameLst>
                                          <p:attrName>ppt_x</p:attrName>
                                        </p:attrNameLst>
                                      </p:cBhvr>
                                      <p:tavLst>
                                        <p:tav tm="0">
                                          <p:val>
                                            <p:strVal val="#ppt_x-.2"/>
                                          </p:val>
                                        </p:tav>
                                        <p:tav tm="100000">
                                          <p:val>
                                            <p:strVal val="#ppt_x"/>
                                          </p:val>
                                        </p:tav>
                                      </p:tavLst>
                                    </p:anim>
                                    <p:anim calcmode="lin" valueType="num">
                                      <p:cBhvr>
                                        <p:cTn id="32" dur="500" fill="hold"/>
                                        <p:tgtEl>
                                          <p:spTgt spid="11"/>
                                        </p:tgtEl>
                                        <p:attrNameLst>
                                          <p:attrName>ppt_y</p:attrName>
                                        </p:attrNameLst>
                                      </p:cBhvr>
                                      <p:tavLst>
                                        <p:tav tm="0">
                                          <p:val>
                                            <p:strVal val="#ppt_y"/>
                                          </p:val>
                                        </p:tav>
                                        <p:tav tm="100000">
                                          <p:val>
                                            <p:strVal val="#ppt_y"/>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Bottom)">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Its Future Advancement</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 person enter in a room the LED Bulb and Fan is automatically ON/OFF.</a:t>
            </a:r>
          </a:p>
          <a:p>
            <a:pPr marL="514350" indent="-514350">
              <a:buAutoNum type="arabicPeriod"/>
            </a:pPr>
            <a:r>
              <a:rPr lang="en-US" dirty="0" smtClean="0"/>
              <a:t>Secure you home by unknown person.</a:t>
            </a:r>
          </a:p>
          <a:p>
            <a:pPr marL="514350" indent="-514350">
              <a:buAutoNum type="arabicPeriod"/>
            </a:pPr>
            <a:r>
              <a:rPr lang="en-US" dirty="0" smtClean="0"/>
              <a:t>Control your home appliances through voice.</a:t>
            </a:r>
          </a:p>
          <a:p>
            <a:pPr marL="514350" indent="-514350">
              <a:buAutoNum type="arabicPeriod"/>
            </a:pPr>
            <a:r>
              <a:rPr lang="en-US" dirty="0" smtClean="0"/>
              <a:t>We use android phone as webcam.</a:t>
            </a:r>
          </a:p>
          <a:p>
            <a:pPr marL="514350" indent="-514350">
              <a:buAutoNum type="arabicPeriod"/>
            </a:pPr>
            <a:r>
              <a:rPr lang="en-US" dirty="0" smtClean="0"/>
              <a:t>And, add some more extra feature.</a:t>
            </a:r>
            <a:endParaRPr lang="en-U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Skills We Use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Hardware</a:t>
            </a:r>
          </a:p>
          <a:p>
            <a:pPr marL="514350" indent="-514350">
              <a:buFont typeface="+mj-lt"/>
              <a:buAutoNum type="arabicPeriod"/>
            </a:pPr>
            <a:r>
              <a:rPr lang="en-US" dirty="0" smtClean="0"/>
              <a:t>Programming</a:t>
            </a:r>
          </a:p>
          <a:p>
            <a:pPr marL="514350" indent="-514350">
              <a:buFont typeface="+mj-lt"/>
              <a:buAutoNum type="arabicPeriod"/>
            </a:pPr>
            <a:r>
              <a:rPr lang="en-US" dirty="0" smtClean="0"/>
              <a:t>Android APP Development</a:t>
            </a:r>
          </a:p>
          <a:p>
            <a:pPr marL="514350" indent="-514350">
              <a:buFont typeface="+mj-lt"/>
              <a:buAutoNum type="arabicPeriod"/>
            </a:pPr>
            <a:r>
              <a:rPr lang="en-US" dirty="0" smtClean="0"/>
              <a:t>Web Designing &amp; Development</a:t>
            </a:r>
          </a:p>
          <a:p>
            <a:pPr marL="514350" indent="-514350">
              <a:buFont typeface="+mj-lt"/>
              <a:buAutoNum type="arabicPeriod"/>
            </a:pPr>
            <a:r>
              <a:rPr lang="en-US" dirty="0" smtClean="0"/>
              <a:t>Work on Live Server &amp; Database.</a:t>
            </a:r>
            <a:endParaRPr lang="en-US"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9"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10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9"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10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8" dur="10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9"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t="11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Reference</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b="1" cap="all" dirty="0"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rPr>
              <a:t>www.google.co.in</a:t>
            </a:r>
          </a:p>
          <a:p>
            <a:pPr>
              <a:buFont typeface="Wingdings" pitchFamily="2" charset="2"/>
              <a:buChar char="Ø"/>
            </a:pPr>
            <a:r>
              <a:rPr lang="en-US" b="1" cap="all" dirty="0"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rPr>
              <a:t>www.wikipedia.org</a:t>
            </a:r>
          </a:p>
          <a:p>
            <a:pPr>
              <a:buFont typeface="Wingdings" pitchFamily="2" charset="2"/>
              <a:buChar char="Ø"/>
            </a:pPr>
            <a:r>
              <a:rPr lang="en-US" b="1" cap="all" dirty="0"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rPr>
              <a:t>www.youtube.com</a:t>
            </a:r>
          </a:p>
          <a:p>
            <a:pPr>
              <a:buFont typeface="Wingdings" pitchFamily="2" charset="2"/>
              <a:buChar char="Ø"/>
            </a:pPr>
            <a:r>
              <a:rPr lang="en-US" b="1" cap="all" dirty="0"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rPr>
              <a:t>www.arduino.cc</a:t>
            </a:r>
            <a:endParaRPr lang="en-US" b="1" cap="all" dirty="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endParaRPr>
          </a:p>
        </p:txBody>
      </p:sp>
    </p:spTree>
  </p:cSld>
  <p:clrMapOvr>
    <a:masterClrMapping/>
  </p:clrMapOvr>
  <p:transition>
    <p:comb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r>
              <a:rPr lang="en-US" sz="6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60000" endA="900" endPos="58000" dir="5400000" sy="-100000" algn="bl" rotWithShape="0"/>
                </a:effectLst>
              </a:rPr>
              <a:t>THANK YOU</a:t>
            </a:r>
            <a:endParaRPr lang="en-US"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60000" endA="900" endPos="58000" dir="5400000" sy="-100000" algn="bl" rotWithShape="0"/>
              </a:effectLst>
            </a:endParaRPr>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iterate type="lt">
                                    <p:tmAbs val="0"/>
                                  </p:iterate>
                                  <p:childTnLst>
                                    <p:set>
                                      <p:cBhvr>
                                        <p:cTn id="6" dur="1" fill="hold">
                                          <p:stCondLst>
                                            <p:cond delay="0"/>
                                          </p:stCondLst>
                                        </p:cTn>
                                        <p:tgtEl>
                                          <p:spTgt spid="3">
                                            <p:txEl>
                                              <p:pRg st="2" end="2"/>
                                            </p:txEl>
                                          </p:spTgt>
                                        </p:tgtEl>
                                        <p:attrNameLst>
                                          <p:attrName>style.visibility</p:attrName>
                                        </p:attrNameLst>
                                      </p:cBhvr>
                                      <p:to>
                                        <p:strVal val="visible"/>
                                      </p:to>
                                    </p:set>
                                    <p:anim to="" calcmode="lin" valueType="num">
                                      <p:cBhvr>
                                        <p:cTn id="7" dur="1" fill="hold"/>
                                        <p:tgtEl>
                                          <p:spTgt spid="3">
                                            <p:txEl>
                                              <p:pRg st="2" end="2"/>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38" presetClass="entr" presetSubtype="0" accel="50000" fill="hold" nodeType="clickEffect">
                                  <p:stCondLst>
                                    <p:cond delay="0"/>
                                  </p:stCondLst>
                                  <p:iterate type="lt">
                                    <p:tmPct val="50000"/>
                                  </p:iterate>
                                  <p:childTnLst>
                                    <p:set>
                                      <p:cBhvr>
                                        <p:cTn id="11" dur="1" fill="hold">
                                          <p:stCondLst>
                                            <p:cond delay="0"/>
                                          </p:stCondLst>
                                        </p:cTn>
                                        <p:tgtEl>
                                          <p:spTgt spid="3">
                                            <p:txEl>
                                              <p:pRg st="2" end="2"/>
                                            </p:txEl>
                                          </p:spTgt>
                                        </p:tgtEl>
                                        <p:attrNameLst>
                                          <p:attrName>style.visibility</p:attrName>
                                        </p:attrNameLst>
                                      </p:cBhvr>
                                      <p:to>
                                        <p:strVal val="visible"/>
                                      </p:to>
                                    </p:set>
                                    <p:set>
                                      <p:cBhvr>
                                        <p:cTn id="12" dur="455" fill="hold">
                                          <p:stCondLst>
                                            <p:cond delay="0"/>
                                          </p:stCondLst>
                                        </p:cTn>
                                        <p:tgtEl>
                                          <p:spTgt spid="3">
                                            <p:txEl>
                                              <p:pRg st="2" end="2"/>
                                            </p:txEl>
                                          </p:spTgt>
                                        </p:tgtEl>
                                        <p:attrNameLst>
                                          <p:attrName>style.rotation</p:attrName>
                                        </p:attrNameLst>
                                      </p:cBhvr>
                                      <p:to>
                                        <p:strVal val="-45.0"/>
                                      </p:to>
                                    </p:set>
                                    <p:anim calcmode="lin" valueType="num">
                                      <p:cBhvr>
                                        <p:cTn id="13" dur="455" fill="hold">
                                          <p:stCondLst>
                                            <p:cond delay="455"/>
                                          </p:stCondLst>
                                        </p:cTn>
                                        <p:tgtEl>
                                          <p:spTgt spid="3">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3">
                                            <p:txEl>
                                              <p:pRg st="2" end="2"/>
                                            </p:txEl>
                                          </p:spTgt>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3">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3">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Need of Automation System</a:t>
            </a:r>
            <a:endParaRPr lang="en-US" dirty="0"/>
          </a:p>
        </p:txBody>
      </p:sp>
      <p:sp>
        <p:nvSpPr>
          <p:cNvPr id="3" name="Content Placeholder 2"/>
          <p:cNvSpPr>
            <a:spLocks noGrp="1"/>
          </p:cNvSpPr>
          <p:nvPr>
            <p:ph idx="1"/>
          </p:nvPr>
        </p:nvSpPr>
        <p:spPr>
          <a:xfrm>
            <a:off x="457200" y="1828800"/>
            <a:ext cx="8229600" cy="4495800"/>
          </a:xfrm>
        </p:spPr>
        <p:txBody>
          <a:bodyPr>
            <a:normAutofit/>
          </a:bodyPr>
          <a:lstStyle/>
          <a:p>
            <a:pPr algn="just">
              <a:buFont typeface="Wingdings" pitchFamily="2" charset="2"/>
              <a:buChar char="Ø"/>
            </a:pPr>
            <a:r>
              <a:rPr lang="en-US" dirty="0" smtClean="0">
                <a:effectLst>
                  <a:outerShdw blurRad="50800" dist="38100" dir="2700000" algn="tl" rotWithShape="0">
                    <a:prstClr val="black">
                      <a:alpha val="40000"/>
                    </a:prstClr>
                  </a:outerShdw>
                </a:effectLst>
              </a:rPr>
              <a:t>An automated device can replace good amount of human working force, and can work with diligence, versatility and with almost zero error.</a:t>
            </a:r>
          </a:p>
          <a:p>
            <a:pPr algn="just">
              <a:buFont typeface="Wingdings" pitchFamily="2" charset="2"/>
              <a:buChar char="Ø"/>
            </a:pPr>
            <a:r>
              <a:rPr lang="en-US" dirty="0" smtClean="0">
                <a:effectLst>
                  <a:outerShdw blurRad="50800" dist="38100" dir="2700000" algn="tl" rotWithShape="0">
                    <a:prstClr val="black">
                      <a:alpha val="40000"/>
                    </a:prstClr>
                  </a:outerShdw>
                </a:effectLst>
              </a:rPr>
              <a:t>Replacing human operators in tasks that involve hard</a:t>
            </a:r>
          </a:p>
          <a:p>
            <a:pPr algn="just">
              <a:buNone/>
            </a:pPr>
            <a:r>
              <a:rPr lang="en-US" dirty="0" smtClean="0">
                <a:effectLst>
                  <a:outerShdw blurRad="50800" dist="38100" dir="2700000" algn="tl" rotWithShape="0">
                    <a:prstClr val="black">
                      <a:alpha val="40000"/>
                    </a:prstClr>
                  </a:outerShdw>
                </a:effectLst>
              </a:rPr>
              <a:t>     physical or monotonous work.</a:t>
            </a:r>
          </a:p>
          <a:p>
            <a:pPr algn="just">
              <a:buFont typeface="Wingdings" pitchFamily="2" charset="2"/>
              <a:buChar char="Ø"/>
            </a:pPr>
            <a:r>
              <a:rPr lang="en-US" dirty="0" smtClean="0">
                <a:effectLst>
                  <a:outerShdw blurRad="50800" dist="38100" dir="2700000" algn="tl" rotWithShape="0">
                    <a:prstClr val="black">
                      <a:alpha val="40000"/>
                    </a:prstClr>
                  </a:outerShdw>
                </a:effectLst>
              </a:rPr>
              <a:t>Replacing humans in tasks done in dangerous environments (i.e. fire, space, volcanoes, nuclear facilities, underwater, etc.)</a:t>
            </a:r>
          </a:p>
          <a:p>
            <a:pPr algn="just">
              <a:buFont typeface="Wingdings" pitchFamily="2" charset="2"/>
              <a:buChar char="Ø"/>
            </a:pPr>
            <a:r>
              <a:rPr lang="en-US" dirty="0" smtClean="0">
                <a:effectLst>
                  <a:outerShdw blurRad="50800" dist="38100" dir="2700000" algn="tl" rotWithShape="0">
                    <a:prstClr val="black">
                      <a:alpha val="40000"/>
                    </a:prstClr>
                  </a:outerShdw>
                </a:effectLst>
              </a:rPr>
              <a:t>Performing tasks that are beyond human capabilities of size, weight, speed, endurance, etc.</a:t>
            </a:r>
          </a:p>
          <a:p>
            <a:pPr algn="just">
              <a:buFont typeface="Wingdings" pitchFamily="2" charset="2"/>
              <a:buChar char="Ø"/>
            </a:pPr>
            <a:endParaRPr lang="en-US" dirty="0"/>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0" end="0"/>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1" end="1"/>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2" end="2"/>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8"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3" end="3"/>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3"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4"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4000" t="14000" r="-6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Hardware Used</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effectLst>
                  <a:outerShdw blurRad="50800" dist="38100" dir="2700000" algn="tl" rotWithShape="0">
                    <a:prstClr val="black">
                      <a:alpha val="40000"/>
                    </a:prstClr>
                  </a:outerShdw>
                </a:effectLst>
              </a:rPr>
              <a:t>Arduino UNO.</a:t>
            </a:r>
          </a:p>
          <a:p>
            <a:pPr marL="514350" indent="-514350">
              <a:buFont typeface="+mj-lt"/>
              <a:buAutoNum type="arabicPeriod"/>
            </a:pPr>
            <a:r>
              <a:rPr lang="en-US" dirty="0" smtClean="0">
                <a:effectLst>
                  <a:outerShdw blurRad="50800" dist="38100" dir="2700000" algn="tl" rotWithShape="0">
                    <a:prstClr val="black">
                      <a:alpha val="40000"/>
                    </a:prstClr>
                  </a:outerShdw>
                </a:effectLst>
              </a:rPr>
              <a:t>Relays Module</a:t>
            </a:r>
          </a:p>
          <a:p>
            <a:pPr marL="514350" indent="-514350">
              <a:buFont typeface="+mj-lt"/>
              <a:buAutoNum type="arabicPeriod"/>
            </a:pPr>
            <a:r>
              <a:rPr lang="en-US" dirty="0" smtClean="0">
                <a:effectLst>
                  <a:outerShdw blurRad="50800" dist="38100" dir="2700000" algn="tl" rotWithShape="0">
                    <a:prstClr val="black">
                      <a:alpha val="40000"/>
                    </a:prstClr>
                  </a:outerShdw>
                </a:effectLst>
              </a:rPr>
              <a:t>Bluetooth Module HC-05</a:t>
            </a:r>
          </a:p>
          <a:p>
            <a:pPr marL="514350" indent="-514350">
              <a:buFont typeface="+mj-lt"/>
              <a:buAutoNum type="arabicPeriod"/>
            </a:pPr>
            <a:r>
              <a:rPr lang="en-US" dirty="0" smtClean="0">
                <a:effectLst>
                  <a:outerShdw blurRad="50800" dist="38100" dir="2700000" algn="tl" rotWithShape="0">
                    <a:prstClr val="black">
                      <a:alpha val="40000"/>
                    </a:prstClr>
                  </a:outerShdw>
                </a:effectLst>
              </a:rPr>
              <a:t>Wifi Module ESP8266</a:t>
            </a:r>
          </a:p>
          <a:p>
            <a:pPr marL="514350" indent="-514350">
              <a:buFont typeface="+mj-lt"/>
              <a:buAutoNum type="arabicPeriod"/>
            </a:pPr>
            <a:r>
              <a:rPr lang="en-US" dirty="0" smtClean="0">
                <a:effectLst>
                  <a:outerShdw blurRad="50800" dist="38100" dir="2700000" algn="tl" rotWithShape="0">
                    <a:prstClr val="black">
                      <a:alpha val="40000"/>
                    </a:prstClr>
                  </a:outerShdw>
                </a:effectLst>
              </a:rPr>
              <a:t>Bread Board</a:t>
            </a:r>
          </a:p>
          <a:p>
            <a:pPr marL="514350" indent="-514350">
              <a:buFont typeface="+mj-lt"/>
              <a:buAutoNum type="arabicPeriod"/>
            </a:pPr>
            <a:r>
              <a:rPr lang="en-US" dirty="0" smtClean="0">
                <a:effectLst>
                  <a:outerShdw blurRad="50800" dist="38100" dir="2700000" algn="tl" rotWithShape="0">
                    <a:prstClr val="black">
                      <a:alpha val="40000"/>
                    </a:prstClr>
                  </a:outerShdw>
                </a:effectLst>
              </a:rPr>
              <a:t>Connecting Wire</a:t>
            </a:r>
          </a:p>
          <a:p>
            <a:pPr marL="514350" indent="-514350">
              <a:buFont typeface="+mj-lt"/>
              <a:buAutoNum type="arabicPeriod"/>
            </a:pPr>
            <a:r>
              <a:rPr lang="en-US" dirty="0" smtClean="0">
                <a:effectLst>
                  <a:outerShdw blurRad="50800" dist="38100" dir="2700000" algn="tl" rotWithShape="0">
                    <a:prstClr val="black">
                      <a:alpha val="40000"/>
                    </a:prstClr>
                  </a:outerShdw>
                </a:effectLst>
              </a:rPr>
              <a:t>LED Bulb</a:t>
            </a:r>
          </a:p>
          <a:p>
            <a:pPr marL="514350" indent="-514350">
              <a:buFont typeface="+mj-lt"/>
              <a:buAutoNum type="arabicPeriod"/>
            </a:pPr>
            <a:r>
              <a:rPr lang="en-US" dirty="0" smtClean="0">
                <a:effectLst>
                  <a:outerShdw blurRad="50800" dist="38100" dir="2700000" algn="tl" rotWithShape="0">
                    <a:prstClr val="black">
                      <a:alpha val="40000"/>
                    </a:prstClr>
                  </a:outerShdw>
                </a:effectLst>
              </a:rPr>
              <a:t>Android Smart phone</a:t>
            </a:r>
          </a:p>
          <a:p>
            <a:pPr marL="514350" indent="-514350">
              <a:buFont typeface="+mj-lt"/>
              <a:buAutoNum type="arabicPeriod"/>
            </a:pPr>
            <a:r>
              <a:rPr lang="en-US" dirty="0" smtClean="0">
                <a:effectLst>
                  <a:outerShdw blurRad="50800" dist="38100" dir="2700000" algn="tl" rotWithShape="0">
                    <a:prstClr val="black">
                      <a:alpha val="40000"/>
                    </a:prstClr>
                  </a:outerShdw>
                </a:effectLst>
              </a:rPr>
              <a:t>Computer</a:t>
            </a:r>
            <a:endParaRPr lang="en-US" dirty="0">
              <a:effectLst>
                <a:outerShdw blurRad="50800" dist="38100" dir="2700000" algn="tl" rotWithShape="0">
                  <a:prstClr val="black">
                    <a:alpha val="40000"/>
                  </a:prstClr>
                </a:outerShdw>
              </a:effectLst>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13000" t="17000" r="14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1.Arduino UNO</a:t>
            </a:r>
            <a:endParaRPr lang="en-US" dirty="0"/>
          </a:p>
        </p:txBody>
      </p:sp>
      <p:sp>
        <p:nvSpPr>
          <p:cNvPr id="3" name="Content Placeholder 2"/>
          <p:cNvSpPr>
            <a:spLocks noGrp="1"/>
          </p:cNvSpPr>
          <p:nvPr>
            <p:ph idx="1"/>
          </p:nvPr>
        </p:nvSpPr>
        <p:spPr/>
        <p:txBody>
          <a:bodyPr/>
          <a:lstStyle/>
          <a:p>
            <a:pPr algn="just">
              <a:buNone/>
            </a:pPr>
            <a:r>
              <a:rPr lang="en-US" sz="1800" dirty="0" smtClean="0"/>
              <a:t>    </a:t>
            </a:r>
            <a:r>
              <a:rPr lang="en-US" sz="2400" dirty="0" smtClean="0"/>
              <a:t>Arduino is an open-source, programmable microcontroller and software based on the AT Mega chip (datasheet). </a:t>
            </a:r>
            <a:endParaRPr lang="en-US" sz="1800" dirty="0" smtClean="0"/>
          </a:p>
          <a:p>
            <a:pPr algn="just">
              <a:buNone/>
            </a:pPr>
            <a:r>
              <a:rPr lang="en-US" dirty="0" smtClean="0"/>
              <a:t>   The Arduino board can be programmed using the Arduino software. The syntax for this is similar to C/C++ and Java.</a:t>
            </a:r>
          </a:p>
          <a:p>
            <a:pPr algn="just">
              <a:buNone/>
            </a:pPr>
            <a:endParaRPr lang="en-US" dirty="0" smtClean="0"/>
          </a:p>
          <a:p>
            <a:pPr algn="just">
              <a:buNone/>
            </a:pPr>
            <a:r>
              <a:rPr lang="en-US" dirty="0" smtClean="0"/>
              <a:t>The </a:t>
            </a:r>
            <a:r>
              <a:rPr lang="en-US" b="1" dirty="0" smtClean="0"/>
              <a:t>ATmega328</a:t>
            </a:r>
            <a:r>
              <a:rPr lang="en-US" dirty="0" smtClean="0"/>
              <a:t> is a single-chip microcontroller </a:t>
            </a:r>
          </a:p>
          <a:p>
            <a:pPr algn="just">
              <a:buNone/>
            </a:pPr>
            <a:r>
              <a:rPr lang="en-US" dirty="0" smtClean="0"/>
              <a:t>created by Atmel in the </a:t>
            </a:r>
            <a:r>
              <a:rPr lang="en-US" dirty="0" err="1" smtClean="0"/>
              <a:t>megaAVR</a:t>
            </a:r>
            <a:r>
              <a:rPr lang="en-US" dirty="0" smtClean="0"/>
              <a:t> family.</a:t>
            </a:r>
            <a:endParaRPr lang="en-US" dirty="0"/>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ArduinoUno.png"/>
          <p:cNvPicPr>
            <a:picLocks noGrp="1" noChangeAspect="1"/>
          </p:cNvPicPr>
          <p:nvPr>
            <p:ph idx="1"/>
          </p:nvPr>
        </p:nvPicPr>
        <p:blipFill>
          <a:blip r:embed="rId2"/>
          <a:stretch>
            <a:fillRect/>
          </a:stretch>
        </p:blipFill>
        <p:spPr>
          <a:xfrm>
            <a:off x="457200" y="1447801"/>
            <a:ext cx="8382000" cy="4724399"/>
          </a:xfrm>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from="(-#ppt_w/2)" to="(#ppt_x)" calcmode="lin" valueType="num">
                                      <p:cBhvr>
                                        <p:cTn id="7" dur="600" fill="hold">
                                          <p:stCondLst>
                                            <p:cond delay="0"/>
                                          </p:stCondLst>
                                        </p:cTn>
                                        <p:tgtEl>
                                          <p:spTgt spid="4"/>
                                        </p:tgtEl>
                                        <p:attrNameLst>
                                          <p:attrName>ppt_x</p:attrName>
                                        </p:attrNameLst>
                                      </p:cBhvr>
                                    </p:anim>
                                    <p:anim from="0" to="-1.0" calcmode="lin" valueType="num">
                                      <p:cBhvr>
                                        <p:cTn id="8" dur="200" decel="50000" autoRev="1" fill="hold">
                                          <p:stCondLst>
                                            <p:cond delay="600"/>
                                          </p:stCondLst>
                                        </p:cTn>
                                        <p:tgtEl>
                                          <p:spTgt spid="4"/>
                                        </p:tgtEl>
                                        <p:attrNameLst>
                                          <p:attrName>xshear</p:attrName>
                                        </p:attrNameLst>
                                      </p:cBhvr>
                                    </p:anim>
                                    <p:animScale>
                                      <p:cBhvr>
                                        <p:cTn id="9" dur="200" decel="100000" autoRev="1" fill="hold">
                                          <p:stCondLst>
                                            <p:cond delay="600"/>
                                          </p:stCondLst>
                                        </p:cTn>
                                        <p:tgtEl>
                                          <p:spTgt spid="4"/>
                                        </p:tgtEl>
                                      </p:cBhvr>
                                      <p:from x="100000" y="100000"/>
                                      <p:to x="80000" y="100000"/>
                                    </p:animScale>
                                    <p:anim by="(#ppt_h/3+#ppt_w*0.1)" calcmode="lin" valueType="num">
                                      <p:cBhvr additive="sum">
                                        <p:cTn id="10" dur="200" decel="100000" autoRev="1" fill="hold">
                                          <p:stCondLst>
                                            <p:cond delay="600"/>
                                          </p:stCondLst>
                                        </p:cTn>
                                        <p:tgtEl>
                                          <p:spTgt spid="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l="10000" t="12000" r="8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2. Relay Module</a:t>
            </a:r>
            <a:endParaRPr lang="en-US" dirty="0"/>
          </a:p>
        </p:txBody>
      </p:sp>
      <p:sp>
        <p:nvSpPr>
          <p:cNvPr id="3" name="Content Placeholder 2"/>
          <p:cNvSpPr>
            <a:spLocks noGrp="1"/>
          </p:cNvSpPr>
          <p:nvPr>
            <p:ph idx="1"/>
          </p:nvPr>
        </p:nvSpPr>
        <p:spPr>
          <a:xfrm>
            <a:off x="457200" y="1676400"/>
            <a:ext cx="8229600" cy="4648200"/>
          </a:xfrm>
        </p:spPr>
        <p:txBody>
          <a:bodyPr>
            <a:normAutofit/>
          </a:bodyPr>
          <a:lstStyle/>
          <a:p>
            <a:pPr algn="just">
              <a:buFont typeface="Wingdings" pitchFamily="2" charset="2"/>
              <a:buChar char="Ø"/>
            </a:pPr>
            <a:r>
              <a:rPr lang="en-US" sz="2300" dirty="0" smtClean="0"/>
              <a:t>A relay is an electrically operated switch. </a:t>
            </a:r>
          </a:p>
          <a:p>
            <a:pPr algn="just">
              <a:buFont typeface="Wingdings" pitchFamily="2" charset="2"/>
              <a:buChar char="Ø"/>
            </a:pPr>
            <a:r>
              <a:rPr lang="en-US" sz="2300" dirty="0" smtClean="0"/>
              <a:t>Relays are used to control a high power (230v) by low power (5v-12v).</a:t>
            </a:r>
          </a:p>
          <a:p>
            <a:pPr algn="just">
              <a:buFont typeface="Wingdings" pitchFamily="2" charset="2"/>
              <a:buChar char="Ø"/>
            </a:pPr>
            <a:r>
              <a:rPr lang="en-US" sz="2300" dirty="0" smtClean="0"/>
              <a:t>A </a:t>
            </a:r>
            <a:r>
              <a:rPr lang="en-US" sz="2300" b="1" dirty="0" smtClean="0"/>
              <a:t>relay</a:t>
            </a:r>
            <a:r>
              <a:rPr lang="en-US" sz="2300" dirty="0" smtClean="0"/>
              <a:t> is an electromagnetic switch operated by a relatively small electric current that can turn on or off a much larger electric current. The heart of a </a:t>
            </a:r>
            <a:r>
              <a:rPr lang="en-US" sz="2300" b="1" dirty="0" smtClean="0"/>
              <a:t>relay</a:t>
            </a:r>
            <a:r>
              <a:rPr lang="en-US" sz="2300" dirty="0" smtClean="0"/>
              <a:t> is an electromagnet (a coil of wire that becomes a temporary magnet when electricity flows through it)</a:t>
            </a:r>
          </a:p>
          <a:p>
            <a:pPr algn="just">
              <a:buFont typeface="Wingdings" pitchFamily="2" charset="2"/>
              <a:buChar char="Ø"/>
            </a:pPr>
            <a:r>
              <a:rPr lang="en-US" sz="2300" dirty="0" smtClean="0"/>
              <a:t>Relays work on electromagnetism, When the Relay coil is energized it acts like a magnet and changes the position of a switch.</a:t>
            </a:r>
            <a:endParaRPr lang="en-US" sz="2300"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Scale>
                                      <p:cBhvr>
                                        <p:cTn id="15"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
                                            <p:txEl>
                                              <p:pRg st="0" end="0"/>
                                            </p:txEl>
                                          </p:spTgt>
                                        </p:tgtEl>
                                        <p:attrNameLst>
                                          <p:attrName>ppt_x</p:attrName>
                                          <p:attrName>ppt_y</p:attrName>
                                        </p:attrNameLst>
                                      </p:cBhvr>
                                    </p:animMotion>
                                    <p:animEffect transition="in" filter="fade">
                                      <p:cBhvr>
                                        <p:cTn id="17" dur="1000"/>
                                        <p:tgtEl>
                                          <p:spTgt spid="3">
                                            <p:txEl>
                                              <p:pRg st="0" end="0"/>
                                            </p:txEl>
                                          </p:spTgt>
                                        </p:tgtEl>
                                      </p:cBhvr>
                                    </p:animEffect>
                                  </p:childTnLst>
                                </p:cTn>
                              </p:par>
                              <p:par>
                                <p:cTn id="18" presetID="52"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Scale>
                                      <p:cBhvr>
                                        <p:cTn id="20"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3">
                                            <p:txEl>
                                              <p:pRg st="1" end="1"/>
                                            </p:txEl>
                                          </p:spTgt>
                                        </p:tgtEl>
                                        <p:attrNameLst>
                                          <p:attrName>ppt_x</p:attrName>
                                          <p:attrName>ppt_y</p:attrName>
                                        </p:attrNameLst>
                                      </p:cBhvr>
                                    </p:animMotion>
                                    <p:animEffect transition="in" filter="fade">
                                      <p:cBhvr>
                                        <p:cTn id="22" dur="1000"/>
                                        <p:tgtEl>
                                          <p:spTgt spid="3">
                                            <p:txEl>
                                              <p:pRg st="1" end="1"/>
                                            </p:txEl>
                                          </p:spTgt>
                                        </p:tgtEl>
                                      </p:cBhvr>
                                    </p:animEffect>
                                  </p:childTnLst>
                                </p:cTn>
                              </p:par>
                              <p:par>
                                <p:cTn id="23" presetID="52"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Scale>
                                      <p:cBhvr>
                                        <p:cTn id="25"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
                                            <p:txEl>
                                              <p:pRg st="2" end="2"/>
                                            </p:txEl>
                                          </p:spTgt>
                                        </p:tgtEl>
                                        <p:attrNameLst>
                                          <p:attrName>ppt_x</p:attrName>
                                          <p:attrName>ppt_y</p:attrName>
                                        </p:attrNameLst>
                                      </p:cBhvr>
                                    </p:animMotion>
                                    <p:animEffect transition="in" filter="fade">
                                      <p:cBhvr>
                                        <p:cTn id="27" dur="1000"/>
                                        <p:tgtEl>
                                          <p:spTgt spid="3">
                                            <p:txEl>
                                              <p:pRg st="2" end="2"/>
                                            </p:txEl>
                                          </p:spTgt>
                                        </p:tgtEl>
                                      </p:cBhvr>
                                    </p:animEffect>
                                  </p:childTnLst>
                                </p:cTn>
                              </p:par>
                              <p:par>
                                <p:cTn id="28" presetID="52"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Scale>
                                      <p:cBhvr>
                                        <p:cTn id="30" dur="1000" decel="50000" fill="hold">
                                          <p:stCondLst>
                                            <p:cond delay="0"/>
                                          </p:stCondLst>
                                        </p:cTn>
                                        <p:tgtEl>
                                          <p:spTgt spid="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
                                            <p:txEl>
                                              <p:pRg st="3" end="3"/>
                                            </p:txEl>
                                          </p:spTgt>
                                        </p:tgtEl>
                                        <p:attrNameLst>
                                          <p:attrName>ppt_x</p:attrName>
                                          <p:attrName>ppt_y</p:attrName>
                                        </p:attrNameLst>
                                      </p:cBhvr>
                                    </p:animMotion>
                                    <p:animEffect transition="in" filter="fade">
                                      <p:cBhvr>
                                        <p:cTn id="3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Relay Connection</a:t>
            </a:r>
            <a:endParaRPr lang="en-US" dirty="0"/>
          </a:p>
        </p:txBody>
      </p:sp>
      <p:pic>
        <p:nvPicPr>
          <p:cNvPr id="4" name="Content Placeholder 3" descr="g.JPG"/>
          <p:cNvPicPr>
            <a:picLocks noGrp="1" noChangeAspect="1"/>
          </p:cNvPicPr>
          <p:nvPr>
            <p:ph idx="1"/>
          </p:nvPr>
        </p:nvPicPr>
        <p:blipFill>
          <a:blip r:embed="rId2"/>
          <a:stretch>
            <a:fillRect/>
          </a:stretch>
        </p:blipFill>
        <p:spPr>
          <a:xfrm>
            <a:off x="533400" y="1828800"/>
            <a:ext cx="7772400" cy="4191000"/>
          </a:xfrm>
        </p:spPr>
      </p:pic>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2.5"/>
                                          </p:val>
                                        </p:tav>
                                        <p:tav tm="100000">
                                          <p:val>
                                            <p:strVal val="#ppt_w"/>
                                          </p:val>
                                        </p:tav>
                                      </p:tavLst>
                                    </p:anim>
                                    <p:anim calcmode="lin" valueType="num">
                                      <p:cBhvr>
                                        <p:cTn id="8" dur="500" fill="hold"/>
                                        <p:tgtEl>
                                          <p:spTgt spid="2"/>
                                        </p:tgtEl>
                                        <p:attrNameLst>
                                          <p:attrName>ppt_h</p:attrName>
                                        </p:attrNameLst>
                                      </p:cBhvr>
                                      <p:tavLst>
                                        <p:tav tm="0">
                                          <p:val>
                                            <p:strVal val="#ppt_h*0.01"/>
                                          </p:val>
                                        </p:tav>
                                        <p:tav tm="100000">
                                          <p:val>
                                            <p:strVal val="#ppt_h"/>
                                          </p:val>
                                        </p:tav>
                                      </p:tavLst>
                                    </p:anim>
                                    <p:anim calcmode="lin" valueType="num">
                                      <p:cBhvr>
                                        <p:cTn id="9" dur="500" fill="hold"/>
                                        <p:tgtEl>
                                          <p:spTgt spid="2"/>
                                        </p:tgtEl>
                                        <p:attrNameLst>
                                          <p:attrName>ppt_x</p:attrName>
                                        </p:attrNameLst>
                                      </p:cBhvr>
                                      <p:tavLst>
                                        <p:tav tm="0">
                                          <p:val>
                                            <p:strVal val="#ppt_x"/>
                                          </p:val>
                                        </p:tav>
                                        <p:tav tm="100000">
                                          <p:val>
                                            <p:strVal val="#ppt_x"/>
                                          </p:val>
                                        </p:tav>
                                      </p:tavLst>
                                    </p:anim>
                                    <p:anim calcmode="lin" valueType="num">
                                      <p:cBhvr>
                                        <p:cTn id="10" dur="500" fill="hold"/>
                                        <p:tgtEl>
                                          <p:spTgt spid="2"/>
                                        </p:tgtEl>
                                        <p:attrNameLst>
                                          <p:attrName>ppt_y</p:attrName>
                                        </p:attrNameLst>
                                      </p:cBhvr>
                                      <p:tavLst>
                                        <p:tav tm="0">
                                          <p:val>
                                            <p:strVal val="#ppt_h+1"/>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Scale>
                                      <p:cBhvr>
                                        <p:cTn id="16"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4"/>
                                        </p:tgtEl>
                                        <p:attrNameLst>
                                          <p:attrName>ppt_x</p:attrName>
                                          <p:attrName>ppt_y</p:attrName>
                                        </p:attrNameLst>
                                      </p:cBhvr>
                                    </p:animMotion>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876</TotalTime>
  <Words>585</Words>
  <Application>Microsoft Office PowerPoint</Application>
  <PresentationFormat>On-screen Show (4:3)</PresentationFormat>
  <Paragraphs>109</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Flow</vt:lpstr>
      <vt:lpstr>Slide 1</vt:lpstr>
      <vt:lpstr>Contents</vt:lpstr>
      <vt:lpstr>Introduction</vt:lpstr>
      <vt:lpstr>Need of Automation System</vt:lpstr>
      <vt:lpstr>Hardware Used</vt:lpstr>
      <vt:lpstr>1.Arduino UNO</vt:lpstr>
      <vt:lpstr>Slide 7</vt:lpstr>
      <vt:lpstr>2. Relay Module</vt:lpstr>
      <vt:lpstr>Relay Connection</vt:lpstr>
      <vt:lpstr>Working of Relay</vt:lpstr>
      <vt:lpstr>3. Bluetooth Module HC-05</vt:lpstr>
      <vt:lpstr>Slide 12</vt:lpstr>
      <vt:lpstr>Slide 13</vt:lpstr>
      <vt:lpstr>4. Wifi Module ESP-8266</vt:lpstr>
      <vt:lpstr>Connect Wifi Module to Arduino</vt:lpstr>
      <vt:lpstr>5. Bread Board</vt:lpstr>
      <vt:lpstr>6. Connecting Wire</vt:lpstr>
      <vt:lpstr>7. LED Bulb</vt:lpstr>
      <vt:lpstr>8. Android Phone</vt:lpstr>
      <vt:lpstr>9. Computer</vt:lpstr>
      <vt:lpstr>Block Diagram</vt:lpstr>
      <vt:lpstr>Circuit Diagram</vt:lpstr>
      <vt:lpstr>Software Used</vt:lpstr>
      <vt:lpstr>1. Arduino IDE (Integrated Development Environment )- </vt:lpstr>
      <vt:lpstr>2.Photoshop-</vt:lpstr>
      <vt:lpstr>3. Emulator</vt:lpstr>
      <vt:lpstr>Android App Design for the Project</vt:lpstr>
      <vt:lpstr>1. Arduino Bluetooth Controller APK</vt:lpstr>
      <vt:lpstr>             2. Arduino Wifi Controller APK</vt:lpstr>
      <vt:lpstr>www.smarthome.pctrainers.in</vt:lpstr>
      <vt:lpstr>Its Future Advancement</vt:lpstr>
      <vt:lpstr>Skills We Use</vt:lpstr>
      <vt:lpstr>Reference</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127</cp:revision>
  <dcterms:created xsi:type="dcterms:W3CDTF">2017-11-20T22:50:48Z</dcterms:created>
  <dcterms:modified xsi:type="dcterms:W3CDTF">2017-11-30T16:49:05Z</dcterms:modified>
</cp:coreProperties>
</file>